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8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27.09.2016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27.09.2016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27.09.2016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27.09.2016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27.09.2016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27.09.2016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27.09.2016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27.09.2016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27.09.2016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27.09.2016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27.09.2016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27.09.2016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c/Catal_H%C3%BCy%C3%BCk_Restauration_B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Neolit 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I Gimnazjum</a:t>
            </a:r>
          </a:p>
          <a:p>
            <a:r>
              <a:rPr lang="pl-PL" dirty="0" smtClean="0"/>
              <a:t>Opracowała Helena Tomaszewska</a:t>
            </a:r>
            <a:endParaRPr lang="pl-PL" dirty="0"/>
          </a:p>
        </p:txBody>
      </p:sp>
      <p:pic>
        <p:nvPicPr>
          <p:cNvPr id="4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rzemienny grot oszczepu p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8600"/>
            <a:ext cx="2513013" cy="5562600"/>
          </a:xfrm>
          <a:prstGeom prst="rect">
            <a:avLst/>
          </a:prstGeom>
          <a:noFill/>
        </p:spPr>
      </p:pic>
      <p:pic>
        <p:nvPicPr>
          <p:cNvPr id="20483" name="Picture 3" descr="siekiera z krzemienia pasiastego Pozna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867275" cy="3082925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" y="4953000"/>
            <a:ext cx="38862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pl-PL"/>
              <a:t>Siekiera z krzemienia.</a:t>
            </a:r>
          </a:p>
          <a:p>
            <a:pPr marL="342900" indent="-342900">
              <a:buFontTx/>
              <a:buAutoNum type="arabicPeriod"/>
            </a:pPr>
            <a:r>
              <a:rPr lang="pl-PL"/>
              <a:t>Grot strzały z krzemienia</a:t>
            </a:r>
          </a:p>
          <a:p>
            <a:pPr marL="342900" indent="-342900">
              <a:buFontTx/>
              <a:buAutoNum type="arabicPeriod"/>
            </a:pPr>
            <a:r>
              <a:rPr lang="pl-PL"/>
              <a:t>Topór kamienny</a:t>
            </a:r>
          </a:p>
          <a:p>
            <a:pPr marL="342900" indent="-342900"/>
            <a:r>
              <a:rPr lang="pl-PL" sz="1200"/>
              <a:t>(Muzeum Archeologiczne. Poznań)</a:t>
            </a:r>
          </a:p>
        </p:txBody>
      </p:sp>
      <p:pic>
        <p:nvPicPr>
          <p:cNvPr id="20485" name="Picture 5" descr="topór kamienn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048000"/>
            <a:ext cx="4410075" cy="1722438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2400" y="228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1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105400" y="228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2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914400" y="2895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3</a:t>
            </a:r>
          </a:p>
        </p:txBody>
      </p:sp>
      <p:pic>
        <p:nvPicPr>
          <p:cNvPr id="9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ulura pucharów lejkowatych Kośc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05200"/>
            <a:ext cx="2133600" cy="3048000"/>
          </a:xfrm>
          <a:prstGeom prst="rect">
            <a:avLst/>
          </a:prstGeom>
          <a:noFill/>
        </p:spPr>
      </p:pic>
      <p:pic>
        <p:nvPicPr>
          <p:cNvPr id="37891" name="Picture 3" descr="45_sznurowy2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854325" cy="3200400"/>
          </a:xfrm>
          <a:prstGeom prst="rect">
            <a:avLst/>
          </a:prstGeom>
          <a:noFill/>
        </p:spPr>
      </p:pic>
      <p:pic>
        <p:nvPicPr>
          <p:cNvPr id="37892" name="Picture 4" descr="41_amforad wyposażenie grobu kultury amfor kulistych Mogil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886200"/>
            <a:ext cx="2678113" cy="2705100"/>
          </a:xfrm>
          <a:prstGeom prst="rect">
            <a:avLst/>
          </a:prstGeom>
          <a:noFill/>
        </p:spPr>
      </p:pic>
      <p:pic>
        <p:nvPicPr>
          <p:cNvPr id="37893" name="Picture 5" descr="naczynie ceramika wstęgow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52400"/>
            <a:ext cx="3048000" cy="2433638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276600" y="2743200"/>
            <a:ext cx="4267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Ceramika różnych kultur z ziem polskich</a:t>
            </a:r>
          </a:p>
          <a:p>
            <a:pPr algn="ctr"/>
            <a:r>
              <a:rPr lang="pl-PL" sz="1200"/>
              <a:t>Muzeum Archeologiczne. Poznań</a:t>
            </a:r>
          </a:p>
        </p:txBody>
      </p:sp>
      <p:pic>
        <p:nvPicPr>
          <p:cNvPr id="37895" name="Picture 7" descr="39_zwierz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922713"/>
            <a:ext cx="3505200" cy="2635250"/>
          </a:xfrm>
          <a:prstGeom prst="rect">
            <a:avLst/>
          </a:prstGeom>
          <a:noFill/>
        </p:spPr>
      </p:pic>
      <p:pic>
        <p:nvPicPr>
          <p:cNvPr id="8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27670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" y="5562600"/>
            <a:ext cx="70104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Broń i biżuteria z brązu, stopu, który dzięki lepszym właściwościom </a:t>
            </a:r>
          </a:p>
          <a:p>
            <a:pPr algn="ctr"/>
            <a:r>
              <a:rPr lang="pl-PL"/>
              <a:t>(był twardszy i miał niższą temperaturę topnienia) </a:t>
            </a:r>
          </a:p>
          <a:p>
            <a:pPr algn="ctr"/>
            <a:r>
              <a:rPr lang="pl-PL"/>
              <a:t>bardzo szybko wyparł wcześniej wykorzystywaną miedź.</a:t>
            </a:r>
          </a:p>
          <a:p>
            <a:pPr algn="ctr"/>
            <a:r>
              <a:rPr lang="pl-PL" sz="1200"/>
              <a:t>(Podręcznik. Historia 1 PPWK)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276600" y="4191000"/>
            <a:ext cx="5486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Naszyjnik złożony z czterech płytek miedzianych</a:t>
            </a:r>
          </a:p>
          <a:p>
            <a:pPr algn="ctr"/>
            <a:r>
              <a:rPr lang="pl-PL"/>
              <a:t> (wyposażenie grobu szkieletowego</a:t>
            </a:r>
            <a:br>
              <a:rPr lang="pl-PL"/>
            </a:br>
            <a:r>
              <a:rPr lang="pl-PL"/>
              <a:t>z poł. V tysl. p.n.e.). Okolice Inowrocławia.</a:t>
            </a:r>
          </a:p>
          <a:p>
            <a:pPr algn="ctr"/>
            <a:r>
              <a:rPr lang="pl-PL" sz="1200"/>
              <a:t>(Muzeum Archeologiczne. Poznań)</a:t>
            </a:r>
          </a:p>
        </p:txBody>
      </p:sp>
      <p:pic>
        <p:nvPicPr>
          <p:cNvPr id="22533" name="Picture 5" descr="naszyjnik miedzia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00200"/>
            <a:ext cx="5257800" cy="2516188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pl-PL"/>
              <a:t>BIŻUTERIA I BROŃ Z METALU</a:t>
            </a:r>
          </a:p>
        </p:txBody>
      </p:sp>
      <p:pic>
        <p:nvPicPr>
          <p:cNvPr id="7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ranzoleta z brą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3733800" cy="2843213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0600" y="5562600"/>
            <a:ext cx="7010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Przedmioty z brązu:</a:t>
            </a:r>
          </a:p>
          <a:p>
            <a:pPr algn="ctr"/>
            <a:r>
              <a:rPr lang="pl-PL"/>
              <a:t>1. Bransoleta    2. Pierścionek     3. Spirala    4. Naramiennik</a:t>
            </a:r>
          </a:p>
          <a:p>
            <a:pPr algn="ctr"/>
            <a:r>
              <a:rPr lang="pl-PL" sz="1200"/>
              <a:t>(Muzeum Archeologiczne. Poznań)</a:t>
            </a:r>
          </a:p>
        </p:txBody>
      </p:sp>
      <p:pic>
        <p:nvPicPr>
          <p:cNvPr id="21508" name="Picture 4" descr="0812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00400"/>
            <a:ext cx="4343400" cy="2317750"/>
          </a:xfrm>
          <a:prstGeom prst="rect">
            <a:avLst/>
          </a:prstGeom>
          <a:noFill/>
        </p:spPr>
      </p:pic>
      <p:pic>
        <p:nvPicPr>
          <p:cNvPr id="21509" name="Picture 5" descr="18_pierscien_04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28600"/>
            <a:ext cx="3657600" cy="2139950"/>
          </a:xfrm>
          <a:prstGeom prst="rect">
            <a:avLst/>
          </a:prstGeom>
          <a:noFill/>
        </p:spPr>
      </p:pic>
      <p:pic>
        <p:nvPicPr>
          <p:cNvPr id="21510" name="Picture 6" descr="0823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9800" y="2514600"/>
            <a:ext cx="2403475" cy="2895600"/>
          </a:xfrm>
          <a:prstGeom prst="rect">
            <a:avLst/>
          </a:prstGeom>
          <a:noFill/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52400" y="228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dirty="0"/>
              <a:t>1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962400" y="228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2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52400" y="32004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/>
              <a:t>3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724400" y="2514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l-PL" dirty="0"/>
              <a:t>4</a:t>
            </a:r>
          </a:p>
        </p:txBody>
      </p:sp>
      <p:pic>
        <p:nvPicPr>
          <p:cNvPr id="11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CHATA Z OKRESU NEOLITU</a:t>
            </a:r>
          </a:p>
        </p:txBody>
      </p:sp>
      <p:pic>
        <p:nvPicPr>
          <p:cNvPr id="19459" name="Picture 3" descr="chata_newswe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7315200" cy="4876800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" y="6477000"/>
            <a:ext cx="2747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000"/>
              <a:t>wizualizacje.org/grafika/grafika_uzytkowa.php</a:t>
            </a:r>
          </a:p>
        </p:txBody>
      </p:sp>
      <p:pic>
        <p:nvPicPr>
          <p:cNvPr id="5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os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4781550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8600" y="4876800"/>
            <a:ext cx="84582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Rekonstrukcja osady najstarszej ludności rolniczej z około 4500 p.n.e.,</a:t>
            </a:r>
            <a:br>
              <a:rPr lang="pl-PL"/>
            </a:br>
            <a:r>
              <a:rPr lang="pl-PL"/>
              <a:t>składająca się z dwóch par domostw, usytuowanych w pobliżu doliny rzeki</a:t>
            </a:r>
            <a:br>
              <a:rPr lang="pl-PL"/>
            </a:br>
            <a:r>
              <a:rPr lang="pl-PL"/>
              <a:t>(na podstawie badań wykopaliskowych w Racocie, pow. Kościan).</a:t>
            </a:r>
            <a:br>
              <a:rPr lang="pl-PL"/>
            </a:br>
            <a:r>
              <a:rPr lang="pl-PL"/>
              <a:t>Były to tzw. długie domy trapezowate (o wymiarach ok. 50 x 12 m) </a:t>
            </a:r>
            <a:br>
              <a:rPr lang="pl-PL"/>
            </a:br>
            <a:r>
              <a:rPr lang="pl-PL"/>
              <a:t>zbudowane z dębowych słupów, mocowanych w rowie fundamentowym.</a:t>
            </a:r>
            <a:br>
              <a:rPr lang="pl-PL"/>
            </a:br>
            <a:r>
              <a:rPr lang="pl-PL"/>
              <a:t>Ściany często wypełniano plecionką i uszczelniano gliną, a następnie bielono.</a:t>
            </a:r>
          </a:p>
          <a:p>
            <a:pPr algn="ctr"/>
            <a:r>
              <a:rPr lang="pl-PL" sz="1200"/>
              <a:t>(Muzeum Archeologiczne. Poznań)</a:t>
            </a:r>
          </a:p>
        </p:txBody>
      </p:sp>
      <p:pic>
        <p:nvPicPr>
          <p:cNvPr id="4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ZAJĘCIA LUDNOŚCI</a:t>
            </a:r>
          </a:p>
        </p:txBody>
      </p:sp>
      <p:pic>
        <p:nvPicPr>
          <p:cNvPr id="29699" name="Picture 3" descr="łód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6172200" cy="5143500"/>
          </a:xfrm>
          <a:prstGeom prst="rect">
            <a:avLst/>
          </a:prstGeom>
          <a:noFill/>
        </p:spPr>
      </p:pic>
      <p:pic>
        <p:nvPicPr>
          <p:cNvPr id="4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harp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85800"/>
            <a:ext cx="7543800" cy="5462588"/>
          </a:xfrm>
          <a:prstGeom prst="rect">
            <a:avLst/>
          </a:prstGeom>
          <a:noFill/>
        </p:spPr>
      </p:pic>
      <p:pic>
        <p:nvPicPr>
          <p:cNvPr id="3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56_dojarka-1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"/>
            <a:ext cx="6934200" cy="5316538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066800" y="5257800"/>
            <a:ext cx="73914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Zwierzęta udomowione: owca, kozy, krowa i świnia, przypominały </a:t>
            </a:r>
          </a:p>
          <a:p>
            <a:pPr algn="ctr"/>
            <a:r>
              <a:rPr lang="pl-PL"/>
              <a:t>wielkością dzikich przodków, np. tura i dzika. </a:t>
            </a:r>
          </a:p>
          <a:p>
            <a:pPr algn="ctr"/>
            <a:r>
              <a:rPr lang="pl-PL"/>
              <a:t>Ich chów dostarczał żywności (mięso, mleko), surowca do szycia </a:t>
            </a:r>
          </a:p>
          <a:p>
            <a:pPr algn="ctr"/>
            <a:r>
              <a:rPr lang="pl-PL"/>
              <a:t>odzieży (skóry, wełna) oraz do wykonywania narzędzi (kości). </a:t>
            </a:r>
          </a:p>
          <a:p>
            <a:pPr algn="ctr"/>
            <a:r>
              <a:rPr lang="pl-PL" sz="1200"/>
              <a:t>(Muzeum Archeologiczne. Poznań) </a:t>
            </a:r>
          </a:p>
        </p:txBody>
      </p:sp>
      <p:pic>
        <p:nvPicPr>
          <p:cNvPr id="4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47_garncarka-mod1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"/>
            <a:ext cx="6705600" cy="548957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5638800"/>
            <a:ext cx="8610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Kobieta lepi naczynia z wałków gliny, schudzonej uprzednio </a:t>
            </a:r>
          </a:p>
          <a:p>
            <a:pPr algn="ctr"/>
            <a:r>
              <a:rPr lang="pl-PL"/>
              <a:t>domieszką piasku lub rozdrobnionych kamieni, ceramiki czy roślin. </a:t>
            </a:r>
          </a:p>
          <a:p>
            <a:pPr algn="ctr"/>
            <a:r>
              <a:rPr lang="pl-PL"/>
              <a:t>Gotowe naczynia suszono, a następnie wypalano w ognisku.</a:t>
            </a:r>
          </a:p>
          <a:p>
            <a:pPr algn="ctr"/>
            <a:r>
              <a:rPr lang="pl-PL" sz="1200"/>
              <a:t>(Muzeum Archeologiczne. Poznań)</a:t>
            </a:r>
          </a:p>
        </p:txBody>
      </p:sp>
      <p:pic>
        <p:nvPicPr>
          <p:cNvPr id="4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r>
              <a:rPr lang="pl-PL" dirty="0"/>
              <a:t>REWOLUCJA NEOLITYCZNA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121919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sz="2000" b="1" dirty="0">
                <a:solidFill>
                  <a:srgbClr val="FF3300"/>
                </a:solidFill>
                <a:effectLst/>
              </a:rPr>
              <a:t>Definicja </a:t>
            </a:r>
            <a:r>
              <a:rPr lang="pl-PL" sz="2000" dirty="0">
                <a:effectLst/>
              </a:rPr>
              <a:t>– Proces gwałtownych zmian, który dokonał się między X, a </a:t>
            </a:r>
            <a:endParaRPr lang="pl-PL" sz="2000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pl-PL" sz="2000" dirty="0" smtClean="0">
                <a:effectLst/>
              </a:rPr>
              <a:t>VIII </a:t>
            </a:r>
            <a:r>
              <a:rPr lang="pl-PL" sz="2000" dirty="0">
                <a:effectLst/>
              </a:rPr>
              <a:t>tys. p.n.e., który polegał na przejściu z koczowniczego do osiadłego trybu </a:t>
            </a:r>
            <a:endParaRPr lang="pl-PL" sz="2000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pl-PL" sz="2000" dirty="0" smtClean="0">
                <a:effectLst/>
              </a:rPr>
              <a:t>życia </a:t>
            </a:r>
            <a:r>
              <a:rPr lang="pl-PL" sz="2000" dirty="0">
                <a:effectLst/>
              </a:rPr>
              <a:t>oraz na przejściu od zbieractwa i łowiectwa do  uprawy roli i hodowli.</a:t>
            </a:r>
          </a:p>
          <a:p>
            <a:pPr>
              <a:buFont typeface="Wingdings" pitchFamily="2" charset="2"/>
              <a:buNone/>
            </a:pPr>
            <a:endParaRPr lang="pl-PL" sz="2000" dirty="0">
              <a:effectLst/>
            </a:endParaRPr>
          </a:p>
          <a:p>
            <a:pPr>
              <a:buFont typeface="Wingdings" pitchFamily="2" charset="2"/>
              <a:buNone/>
            </a:pPr>
            <a:endParaRPr lang="pl-PL" sz="2400" dirty="0">
              <a:effectLst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000100" y="2857496"/>
            <a:ext cx="2286016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PALEOLIT</a:t>
            </a: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6143636" y="2857496"/>
            <a:ext cx="2286016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NEOLIT</a:t>
            </a:r>
            <a:endParaRPr lang="pl-PL" dirty="0"/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3286116" y="3500438"/>
            <a:ext cx="28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1000100" y="3786190"/>
            <a:ext cx="2286016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Zbieractwo</a:t>
            </a:r>
          </a:p>
          <a:p>
            <a:pPr algn="ctr"/>
            <a:r>
              <a:rPr lang="pl-PL" dirty="0" smtClean="0"/>
              <a:t>Łowiectwo</a:t>
            </a:r>
          </a:p>
          <a:p>
            <a:pPr algn="ctr"/>
            <a:r>
              <a:rPr lang="pl-PL" dirty="0" smtClean="0"/>
              <a:t>Koczowniczy tryb życia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6143636" y="3786190"/>
            <a:ext cx="2286016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Uprawa roli</a:t>
            </a:r>
          </a:p>
          <a:p>
            <a:pPr algn="ctr"/>
            <a:r>
              <a:rPr lang="pl-PL" dirty="0" smtClean="0"/>
              <a:t>Hodowla zwierząt</a:t>
            </a:r>
          </a:p>
          <a:p>
            <a:pPr algn="ctr"/>
            <a:r>
              <a:rPr lang="pl-PL" dirty="0" smtClean="0"/>
              <a:t>Osiadły tryb życia</a:t>
            </a:r>
            <a:endParaRPr lang="pl-PL" dirty="0"/>
          </a:p>
        </p:txBody>
      </p:sp>
      <p:sp>
        <p:nvSpPr>
          <p:cNvPr id="26" name="Prostokąt 25"/>
          <p:cNvSpPr/>
          <p:nvPr/>
        </p:nvSpPr>
        <p:spPr>
          <a:xfrm>
            <a:off x="3500430" y="2714620"/>
            <a:ext cx="2357454" cy="7143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Rewolucja</a:t>
            </a:r>
          </a:p>
          <a:p>
            <a:pPr algn="ctr"/>
            <a:r>
              <a:rPr lang="pl-PL" dirty="0" smtClean="0"/>
              <a:t>neolityczna</a:t>
            </a:r>
            <a:endParaRPr lang="pl-PL" dirty="0"/>
          </a:p>
        </p:txBody>
      </p:sp>
      <p:pic>
        <p:nvPicPr>
          <p:cNvPr id="27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eoli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181475" cy="190500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57200" y="2514600"/>
            <a:ext cx="6934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Uprawa roli.                    Budowa zagrody    Wypasanie owiec</a:t>
            </a:r>
          </a:p>
          <a:p>
            <a:pPr algn="ctr"/>
            <a:endParaRPr lang="pl-PL"/>
          </a:p>
        </p:txBody>
      </p:sp>
      <p:pic>
        <p:nvPicPr>
          <p:cNvPr id="39940" name="Picture 4" descr="neolit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81400"/>
            <a:ext cx="5715000" cy="1943100"/>
          </a:xfrm>
          <a:prstGeom prst="rect">
            <a:avLst/>
          </a:prstGeom>
          <a:noFill/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57200" y="5638800"/>
            <a:ext cx="8534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Rybołówstwo                                                       Gręplowanie wełny</a:t>
            </a:r>
          </a:p>
        </p:txBody>
      </p:sp>
      <p:pic>
        <p:nvPicPr>
          <p:cNvPr id="39942" name="Picture 6" descr="neolit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28600"/>
            <a:ext cx="2619375" cy="1905000"/>
          </a:xfrm>
          <a:prstGeom prst="rect">
            <a:avLst/>
          </a:prstGeom>
          <a:noFill/>
        </p:spPr>
      </p:pic>
      <p:pic>
        <p:nvPicPr>
          <p:cNvPr id="39943" name="Picture 7" descr="neolit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581400"/>
            <a:ext cx="3171825" cy="1962150"/>
          </a:xfrm>
          <a:prstGeom prst="rect">
            <a:avLst/>
          </a:prstGeom>
          <a:noFill/>
        </p:spPr>
      </p:pic>
      <p:pic>
        <p:nvPicPr>
          <p:cNvPr id="39944" name="Picture 8" descr="neolit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6125" y="228600"/>
            <a:ext cx="2047875" cy="3267075"/>
          </a:xfrm>
          <a:prstGeom prst="rect">
            <a:avLst/>
          </a:prstGeom>
          <a:noFill/>
        </p:spPr>
      </p:pic>
      <p:pic>
        <p:nvPicPr>
          <p:cNvPr id="9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rób kobie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9600"/>
            <a:ext cx="7143750" cy="4619625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914400" y="5334000"/>
            <a:ext cx="73914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Grób kobiety, pochowanej w pozycji skurczonej, </a:t>
            </a:r>
          </a:p>
          <a:p>
            <a:pPr algn="ctr"/>
            <a:r>
              <a:rPr lang="pl-PL"/>
              <a:t>położony w obrębie osady.</a:t>
            </a:r>
            <a:br>
              <a:rPr lang="pl-PL"/>
            </a:br>
            <a:r>
              <a:rPr lang="pl-PL"/>
              <a:t>W wyposażeniu ozdoby z poroża i miedzi oraz naczynia.</a:t>
            </a:r>
          </a:p>
          <a:p>
            <a:pPr algn="ctr"/>
            <a:r>
              <a:rPr lang="pl-PL" sz="1200"/>
              <a:t>(Muzeum Archeologiczne. Poznań)</a:t>
            </a:r>
            <a:r>
              <a:rPr lang="pl-PL"/>
              <a:t> </a:t>
            </a:r>
          </a:p>
        </p:txBody>
      </p:sp>
      <p:pic>
        <p:nvPicPr>
          <p:cNvPr id="4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58_grobowie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45339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5800" y="4800600"/>
            <a:ext cx="79248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Model grobowca megalitycznego z początków III tys. p.n.e.</a:t>
            </a:r>
          </a:p>
          <a:p>
            <a:pPr algn="ctr"/>
            <a:r>
              <a:rPr lang="pl-PL"/>
              <a:t>o długości ok. 30 m, z nasypem ziemnym i dwiema skrzyniami grobowymi </a:t>
            </a:r>
          </a:p>
          <a:p>
            <a:pPr algn="ctr"/>
            <a:r>
              <a:rPr lang="pl-PL"/>
              <a:t>w obrębie obstawy kamiennej. Ten typ pochówków pojawił się już wcześniej, </a:t>
            </a:r>
          </a:p>
          <a:p>
            <a:pPr algn="ctr"/>
            <a:r>
              <a:rPr lang="pl-PL"/>
              <a:t>na przełomie IV i III tys. p.n.e. i wiązany jest z wykształceniem się</a:t>
            </a:r>
          </a:p>
          <a:p>
            <a:pPr algn="ctr"/>
            <a:r>
              <a:rPr lang="pl-PL"/>
              <a:t> wśród społeczności rolniczo-hodowlanych warstwy wodzów.</a:t>
            </a:r>
          </a:p>
          <a:p>
            <a:pPr algn="ctr"/>
            <a:r>
              <a:rPr lang="pl-PL" sz="1200"/>
              <a:t>(Muzeum Archeologiczne. Poznań)</a:t>
            </a:r>
          </a:p>
        </p:txBody>
      </p:sp>
      <p:pic>
        <p:nvPicPr>
          <p:cNvPr id="4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pl-PL" sz="4000"/>
              <a:t>ŻYCIE LUDZI W EPOCE NEOLITU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000" b="1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000" b="1">
                <a:effectLst/>
              </a:rPr>
              <a:t>Neolit</a:t>
            </a:r>
            <a:r>
              <a:rPr lang="pl-PL" sz="2000">
                <a:effectLst/>
              </a:rPr>
              <a:t> – młodsza epoka kamienna VIII tys.p.n.e. – IV tys.p.n.e.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00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000" u="sng">
                <a:effectLst/>
              </a:rPr>
              <a:t>Cechy:</a:t>
            </a:r>
          </a:p>
          <a:p>
            <a:pPr>
              <a:lnSpc>
                <a:spcPct val="80000"/>
              </a:lnSpc>
            </a:pPr>
            <a:r>
              <a:rPr lang="pl-PL" sz="2000">
                <a:effectLst/>
              </a:rPr>
              <a:t> ludzie prowadzili osiadły tryb życia</a:t>
            </a:r>
          </a:p>
          <a:p>
            <a:pPr>
              <a:lnSpc>
                <a:spcPct val="80000"/>
              </a:lnSpc>
            </a:pPr>
            <a:r>
              <a:rPr lang="pl-PL" sz="2000">
                <a:effectLst/>
              </a:rPr>
              <a:t> mieszkali w domach z kamienia, suszonej cegły lub drewna</a:t>
            </a:r>
          </a:p>
          <a:p>
            <a:pPr>
              <a:lnSpc>
                <a:spcPct val="80000"/>
              </a:lnSpc>
            </a:pPr>
            <a:r>
              <a:rPr lang="pl-PL" sz="2000">
                <a:effectLst/>
              </a:rPr>
              <a:t> ubierali się w tkaniny</a:t>
            </a:r>
          </a:p>
          <a:p>
            <a:pPr>
              <a:lnSpc>
                <a:spcPct val="80000"/>
              </a:lnSpc>
            </a:pPr>
            <a:r>
              <a:rPr lang="pl-PL" sz="2000">
                <a:effectLst/>
              </a:rPr>
              <a:t> zajmowali się uprawą roli, hodowlą zwierząt, rybołówstwem</a:t>
            </a:r>
          </a:p>
          <a:p>
            <a:pPr>
              <a:lnSpc>
                <a:spcPct val="80000"/>
              </a:lnSpc>
            </a:pPr>
            <a:r>
              <a:rPr lang="pl-PL" sz="2000">
                <a:effectLst/>
              </a:rPr>
              <a:t> wytwarzali precyzyjne narzędzia z kamienia, rogu i kości</a:t>
            </a:r>
          </a:p>
          <a:p>
            <a:pPr>
              <a:lnSpc>
                <a:spcPct val="80000"/>
              </a:lnSpc>
            </a:pPr>
            <a:r>
              <a:rPr lang="pl-PL" sz="2000">
                <a:effectLst/>
              </a:rPr>
              <a:t> nauczyli się : wytapiać metal: złoto, miedź, a później brąz, tkać,</a:t>
            </a:r>
          </a:p>
          <a:p>
            <a:pPr>
              <a:lnSpc>
                <a:spcPct val="80000"/>
              </a:lnSpc>
            </a:pPr>
            <a:r>
              <a:rPr lang="pl-PL" sz="2000">
                <a:effectLst/>
              </a:rPr>
              <a:t>  lepić garnki z gliny</a:t>
            </a:r>
          </a:p>
          <a:p>
            <a:pPr>
              <a:lnSpc>
                <a:spcPct val="80000"/>
              </a:lnSpc>
            </a:pPr>
            <a:r>
              <a:rPr lang="pl-PL" sz="2000">
                <a:effectLst/>
              </a:rPr>
              <a:t> wytwarzali broń z kamienia, a później  z brązu: włócznie, </a:t>
            </a:r>
          </a:p>
          <a:p>
            <a:pPr>
              <a:lnSpc>
                <a:spcPct val="80000"/>
              </a:lnSpc>
            </a:pPr>
            <a:r>
              <a:rPr lang="pl-PL" sz="2000">
                <a:effectLst/>
              </a:rPr>
              <a:t>  sztylety, łuki, noże, harpuny.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l-PL" sz="1200">
              <a:effectLst/>
            </a:endParaRPr>
          </a:p>
        </p:txBody>
      </p:sp>
      <p:pic>
        <p:nvPicPr>
          <p:cNvPr id="4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82000" cy="941387"/>
          </a:xfrm>
        </p:spPr>
        <p:txBody>
          <a:bodyPr/>
          <a:lstStyle/>
          <a:p>
            <a:r>
              <a:rPr lang="pl-PL" sz="3200"/>
              <a:t>WYKSZTAŁCENIE SIĘ CYWILIZACJI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1250950"/>
            <a:ext cx="8991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 u="sng"/>
              <a:t>Cywilizacja</a:t>
            </a:r>
            <a:r>
              <a:rPr lang="pl-PL"/>
              <a:t> – termin jest związany z łac.słowem </a:t>
            </a:r>
            <a:r>
              <a:rPr lang="pl-PL" i="1"/>
              <a:t>civitas </a:t>
            </a:r>
            <a:r>
              <a:rPr lang="pl-PL"/>
              <a:t>– miasto.  Cywilizacja to suma</a:t>
            </a:r>
          </a:p>
          <a:p>
            <a:r>
              <a:rPr lang="pl-PL"/>
              <a:t>osiągnięć technicznych i kulturowych;  wytwór społeczeństwa, które osiągnęło </a:t>
            </a:r>
          </a:p>
          <a:p>
            <a:r>
              <a:rPr lang="pl-PL"/>
              <a:t>wysoki poziom rozwoju prowadzący do powstania struktur państwowych.</a:t>
            </a:r>
          </a:p>
          <a:p>
            <a:endParaRPr lang="pl-PL"/>
          </a:p>
          <a:p>
            <a:r>
              <a:rPr lang="pl-PL" u="sng"/>
              <a:t>Cywilizacja</a:t>
            </a:r>
            <a:r>
              <a:rPr lang="pl-PL"/>
              <a:t> – (łac. </a:t>
            </a:r>
            <a:r>
              <a:rPr lang="pl-PL" i="1"/>
              <a:t>civilis </a:t>
            </a:r>
            <a:r>
              <a:rPr lang="pl-PL"/>
              <a:t>– obywatelski) stan, poziom rozwoju, jakie osiągnęło</a:t>
            </a:r>
          </a:p>
          <a:p>
            <a:r>
              <a:rPr lang="pl-PL"/>
              <a:t>społeczeństwo w danej epoce historycznej, ze szczególnym uwzględnieniem poziomu </a:t>
            </a:r>
          </a:p>
          <a:p>
            <a:r>
              <a:rPr lang="pl-PL"/>
              <a:t>kultury materialnej, która jest wskaźnikiem opanowania przez ludzi sił przyrody i </a:t>
            </a:r>
          </a:p>
          <a:p>
            <a:r>
              <a:rPr lang="pl-PL"/>
              <a:t>wyzyskania jej bogactw na swoje potrzeby i w celu dalszego rozwoju.</a:t>
            </a:r>
          </a:p>
          <a:p>
            <a:endParaRPr lang="pl-PL"/>
          </a:p>
          <a:p>
            <a:r>
              <a:rPr lang="pl-PL" u="sng"/>
              <a:t>Cywilizacja </a:t>
            </a:r>
            <a:r>
              <a:rPr lang="pl-PL"/>
              <a:t>– całokształt materialnego i duchowego dorobku społeczeństwa, </a:t>
            </a:r>
          </a:p>
          <a:p>
            <a:r>
              <a:rPr lang="pl-PL"/>
              <a:t>wytworzonego w ciągu dziejów i przekazywanego z pokolenia na pokolenie.</a:t>
            </a:r>
          </a:p>
          <a:p>
            <a:pPr eaLnBrk="0" hangingPunct="0"/>
            <a:endParaRPr lang="pl-PL"/>
          </a:p>
        </p:txBody>
      </p:sp>
      <p:pic>
        <p:nvPicPr>
          <p:cNvPr id="4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48000" y="152400"/>
            <a:ext cx="3200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Nadwyżki żywności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447800" y="1219200"/>
            <a:ext cx="3200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Wzrost zaludnienia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048000" y="3505200"/>
            <a:ext cx="3200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Społeczny podział pracy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3124200" y="8382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838200" y="5867400"/>
            <a:ext cx="7848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Tworzą się pierwsze miasta zamieszkałe przez rolników i rzemieślników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5410200" y="838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5029200" y="1219200"/>
            <a:ext cx="3200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Konieczność obrony</a:t>
            </a: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5943600" y="1905000"/>
            <a:ext cx="1143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4800600" y="838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209800" y="5029200"/>
            <a:ext cx="4648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Wykształcenie się hierarchii i władzy</a:t>
            </a: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2667000" y="1905000"/>
            <a:ext cx="1066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2057400" y="2362200"/>
            <a:ext cx="5791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Konieczność współdziałania i pracy w grupie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48006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3048000" y="4267200"/>
            <a:ext cx="3200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Rozwarstwienie ludności</a:t>
            </a:r>
          </a:p>
        </p:txBody>
      </p:sp>
      <p:pic>
        <p:nvPicPr>
          <p:cNvPr id="16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r>
              <a:rPr lang="pl-PL"/>
              <a:t>REWOLUCJA NEOLITYCZNA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l-PL" sz="2000" dirty="0">
              <a:effectLst/>
            </a:endParaRPr>
          </a:p>
          <a:p>
            <a:pPr>
              <a:buFont typeface="Wingdings" pitchFamily="2" charset="2"/>
              <a:buNone/>
            </a:pPr>
            <a:endParaRPr lang="pl-PL" sz="2400" dirty="0">
              <a:effectLst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14480" y="1000108"/>
            <a:ext cx="5643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b="1" dirty="0" smtClean="0">
                <a:solidFill>
                  <a:srgbClr val="FF3300"/>
                </a:solidFill>
              </a:rPr>
              <a:t>Czynniki, które doprowadziły do rewolucji neolitycznej</a:t>
            </a:r>
            <a:r>
              <a:rPr lang="pl-PL" sz="2000" dirty="0" smtClean="0"/>
              <a:t> </a:t>
            </a:r>
          </a:p>
        </p:txBody>
      </p:sp>
      <p:sp>
        <p:nvSpPr>
          <p:cNvPr id="8" name="Elipsa 7"/>
          <p:cNvSpPr/>
          <p:nvPr/>
        </p:nvSpPr>
        <p:spPr>
          <a:xfrm>
            <a:off x="214282" y="1500174"/>
            <a:ext cx="3286148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wyginięcie różnych gatunków zwierząt i roślin</a:t>
            </a:r>
            <a:endParaRPr lang="pl-PL" dirty="0"/>
          </a:p>
        </p:txBody>
      </p:sp>
      <p:sp>
        <p:nvSpPr>
          <p:cNvPr id="9" name="Prostokąt zaokrąglony 8"/>
          <p:cNvSpPr/>
          <p:nvPr/>
        </p:nvSpPr>
        <p:spPr>
          <a:xfrm>
            <a:off x="4572000" y="1571612"/>
            <a:ext cx="3286148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Gwałtowne ocieplenie klimatu</a:t>
            </a:r>
          </a:p>
        </p:txBody>
      </p:sp>
      <p:sp>
        <p:nvSpPr>
          <p:cNvPr id="10" name="Elipsa 9"/>
          <p:cNvSpPr/>
          <p:nvPr/>
        </p:nvSpPr>
        <p:spPr>
          <a:xfrm>
            <a:off x="714348" y="2571744"/>
            <a:ext cx="4071966" cy="9286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obszary, na których mieszkał człowiek ulegały stepowieniu i pustynnieniu</a:t>
            </a:r>
            <a:endParaRPr lang="pl-PL" dirty="0"/>
          </a:p>
        </p:txBody>
      </p:sp>
      <p:cxnSp>
        <p:nvCxnSpPr>
          <p:cNvPr id="13" name="Łącznik prosty ze strzałką 12"/>
          <p:cNvCxnSpPr>
            <a:stCxn id="9" idx="1"/>
          </p:cNvCxnSpPr>
          <p:nvPr/>
        </p:nvCxnSpPr>
        <p:spPr>
          <a:xfrm rot="10800000">
            <a:off x="3500430" y="192880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rot="10800000" flipV="1">
            <a:off x="4000496" y="2214554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4572000" y="3071810"/>
            <a:ext cx="4143404" cy="10001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pojawienie się nawodnionych dolin na obszarze </a:t>
            </a:r>
          </a:p>
          <a:p>
            <a:pPr algn="ctr"/>
            <a:r>
              <a:rPr lang="pl-PL" b="1" dirty="0" smtClean="0"/>
              <a:t>Żyznego Półksiężyca </a:t>
            </a:r>
            <a:endParaRPr lang="pl-PL" b="1" dirty="0"/>
          </a:p>
        </p:txBody>
      </p:sp>
      <p:cxnSp>
        <p:nvCxnSpPr>
          <p:cNvPr id="19" name="Łącznik prosty ze strzałką 18"/>
          <p:cNvCxnSpPr/>
          <p:nvPr/>
        </p:nvCxnSpPr>
        <p:spPr>
          <a:xfrm rot="5400000">
            <a:off x="6250793" y="2678901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ipsa 28"/>
          <p:cNvSpPr/>
          <p:nvPr/>
        </p:nvSpPr>
        <p:spPr>
          <a:xfrm>
            <a:off x="428596" y="4071942"/>
            <a:ext cx="4071966" cy="9286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człowiek zaczął szukać nowych obszarów i nowych źródeł pożywienia</a:t>
            </a:r>
            <a:endParaRPr lang="pl-PL" dirty="0"/>
          </a:p>
        </p:txBody>
      </p:sp>
      <p:cxnSp>
        <p:nvCxnSpPr>
          <p:cNvPr id="31" name="Łącznik prosty ze strzałką 30"/>
          <p:cNvCxnSpPr/>
          <p:nvPr/>
        </p:nvCxnSpPr>
        <p:spPr>
          <a:xfrm rot="5400000">
            <a:off x="1786712" y="378539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łamany 38"/>
          <p:cNvCxnSpPr/>
          <p:nvPr/>
        </p:nvCxnSpPr>
        <p:spPr>
          <a:xfrm rot="16200000" flipH="1">
            <a:off x="-535817" y="3178967"/>
            <a:ext cx="2143140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Elipsa 41"/>
          <p:cNvSpPr/>
          <p:nvPr/>
        </p:nvSpPr>
        <p:spPr>
          <a:xfrm>
            <a:off x="4286248" y="4500570"/>
            <a:ext cx="2357454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dziko rosnące zboża oraz owoce</a:t>
            </a:r>
            <a:endParaRPr lang="pl-PL" dirty="0"/>
          </a:p>
        </p:txBody>
      </p:sp>
      <p:sp>
        <p:nvSpPr>
          <p:cNvPr id="43" name="Elipsa 42"/>
          <p:cNvSpPr/>
          <p:nvPr/>
        </p:nvSpPr>
        <p:spPr>
          <a:xfrm>
            <a:off x="6643702" y="4500570"/>
            <a:ext cx="2357454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dzikie zwierzęta – kozy, owce, krowy</a:t>
            </a:r>
            <a:endParaRPr lang="pl-PL" dirty="0"/>
          </a:p>
        </p:txBody>
      </p:sp>
      <p:cxnSp>
        <p:nvCxnSpPr>
          <p:cNvPr id="45" name="Łącznik prosty ze strzałką 44"/>
          <p:cNvCxnSpPr/>
          <p:nvPr/>
        </p:nvCxnSpPr>
        <p:spPr>
          <a:xfrm rot="5400000">
            <a:off x="5464975" y="4179099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 rot="16200000" flipH="1">
            <a:off x="7250925" y="4179099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Elipsa 47"/>
          <p:cNvSpPr/>
          <p:nvPr/>
        </p:nvSpPr>
        <p:spPr>
          <a:xfrm>
            <a:off x="4643438" y="5715016"/>
            <a:ext cx="4143404" cy="10001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Człowiek się osiedlił, zaczął uprawiać  ziemie , udomowił zwierzęta i zaczął je hodować</a:t>
            </a:r>
            <a:endParaRPr lang="pl-PL" dirty="0"/>
          </a:p>
        </p:txBody>
      </p:sp>
      <p:cxnSp>
        <p:nvCxnSpPr>
          <p:cNvPr id="51" name="Łącznik prosty ze strzałką 50"/>
          <p:cNvCxnSpPr/>
          <p:nvPr/>
        </p:nvCxnSpPr>
        <p:spPr>
          <a:xfrm rot="16200000" flipH="1">
            <a:off x="3679025" y="4964917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>
            <a:stCxn id="42" idx="4"/>
          </p:cNvCxnSpPr>
          <p:nvPr/>
        </p:nvCxnSpPr>
        <p:spPr>
          <a:xfrm rot="16200000" flipH="1">
            <a:off x="5368530" y="5511414"/>
            <a:ext cx="371486" cy="178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>
            <a:stCxn id="43" idx="4"/>
          </p:cNvCxnSpPr>
          <p:nvPr/>
        </p:nvCxnSpPr>
        <p:spPr>
          <a:xfrm rot="5400000">
            <a:off x="7583108" y="5547135"/>
            <a:ext cx="371486" cy="107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pl-PL"/>
              <a:t>NEOLIT – MAPA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73125"/>
            <a:ext cx="76962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85800" y="5867400"/>
            <a:ext cx="7696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l-PL" b="1"/>
          </a:p>
          <a:p>
            <a:pPr algn="ctr"/>
            <a:r>
              <a:rPr lang="pl-PL" b="1"/>
              <a:t>Obszar „żyznego półksiężyca”</a:t>
            </a:r>
          </a:p>
          <a:p>
            <a:pPr algn="ctr"/>
            <a:r>
              <a:rPr lang="pl-PL"/>
              <a:t> </a:t>
            </a:r>
            <a:r>
              <a:rPr lang="pl-PL" sz="1200"/>
              <a:t>A. Wypustek, Marek L. Wójcik „Historia 1,</a:t>
            </a:r>
          </a:p>
          <a:p>
            <a:pPr algn="ctr"/>
            <a:r>
              <a:rPr lang="pl-PL" sz="1200"/>
              <a:t>Wydawnictwo PPWK</a:t>
            </a:r>
          </a:p>
          <a:p>
            <a:pPr algn="ctr"/>
            <a:endParaRPr lang="pl-PL"/>
          </a:p>
        </p:txBody>
      </p:sp>
      <p:pic>
        <p:nvPicPr>
          <p:cNvPr id="5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pl-PL" dirty="0" smtClean="0"/>
              <a:t>NEOLIT - UPRAWY</a:t>
            </a:r>
            <a:endParaRPr lang="pl-PL" dirty="0"/>
          </a:p>
        </p:txBody>
      </p:sp>
      <p:pic>
        <p:nvPicPr>
          <p:cNvPr id="4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zaokrąglony 5"/>
          <p:cNvSpPr/>
          <p:nvPr/>
        </p:nvSpPr>
        <p:spPr>
          <a:xfrm>
            <a:off x="2857488" y="3000372"/>
            <a:ext cx="3357586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Uprawiano takie rośliny jak:</a:t>
            </a:r>
          </a:p>
        </p:txBody>
      </p:sp>
      <p:sp>
        <p:nvSpPr>
          <p:cNvPr id="7" name="Prostokąt 6"/>
          <p:cNvSpPr/>
          <p:nvPr/>
        </p:nvSpPr>
        <p:spPr>
          <a:xfrm>
            <a:off x="1428728" y="2000240"/>
            <a:ext cx="128588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pszenica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3714744" y="2000240"/>
            <a:ext cx="135732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żyto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500166" y="4429132"/>
            <a:ext cx="150019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jęczmień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3857620" y="4429132"/>
            <a:ext cx="128588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groch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6072198" y="4429132"/>
            <a:ext cx="128588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soczewica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6357950" y="2000240"/>
            <a:ext cx="128588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proso</a:t>
            </a:r>
            <a:endParaRPr lang="pl-PL" dirty="0"/>
          </a:p>
        </p:txBody>
      </p:sp>
      <p:cxnSp>
        <p:nvCxnSpPr>
          <p:cNvPr id="16" name="Łącznik prosty ze strzałką 15"/>
          <p:cNvCxnSpPr/>
          <p:nvPr/>
        </p:nvCxnSpPr>
        <p:spPr>
          <a:xfrm rot="16200000" flipV="1">
            <a:off x="2500298" y="2643182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rot="16200000" flipV="1">
            <a:off x="4143372" y="2786057"/>
            <a:ext cx="42862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rot="5400000" flipH="1" flipV="1">
            <a:off x="5715008" y="2500306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rot="5400000">
            <a:off x="2464579" y="3964785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rot="5400000">
            <a:off x="4072728" y="4142589"/>
            <a:ext cx="571506" cy="1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1428728" y="1142984"/>
            <a:ext cx="128588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1500166" y="5000636"/>
            <a:ext cx="1500198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6357950" y="1142984"/>
            <a:ext cx="128588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6072198" y="5000636"/>
            <a:ext cx="1285884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prosty ze strzałką 25"/>
          <p:cNvCxnSpPr/>
          <p:nvPr/>
        </p:nvCxnSpPr>
        <p:spPr>
          <a:xfrm rot="16200000" flipH="1">
            <a:off x="5679289" y="4036223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Prostokąt 28"/>
          <p:cNvSpPr/>
          <p:nvPr/>
        </p:nvSpPr>
        <p:spPr>
          <a:xfrm>
            <a:off x="3857620" y="5000636"/>
            <a:ext cx="1285884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1" name="Prostokąt 30"/>
          <p:cNvSpPr/>
          <p:nvPr/>
        </p:nvSpPr>
        <p:spPr>
          <a:xfrm>
            <a:off x="3714744" y="1142984"/>
            <a:ext cx="1357322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506" name="Picture 2" descr="Znalezione obrazy dla zapytania pszen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142984"/>
            <a:ext cx="1285884" cy="855477"/>
          </a:xfrm>
          <a:prstGeom prst="rect">
            <a:avLst/>
          </a:prstGeom>
          <a:noFill/>
        </p:spPr>
      </p:pic>
      <p:pic>
        <p:nvPicPr>
          <p:cNvPr id="21508" name="Picture 4" descr="Znalezione obrazy dla zapytania ży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3373" y="1147771"/>
            <a:ext cx="1237256" cy="852469"/>
          </a:xfrm>
          <a:prstGeom prst="rect">
            <a:avLst/>
          </a:prstGeom>
          <a:noFill/>
        </p:spPr>
      </p:pic>
      <p:pic>
        <p:nvPicPr>
          <p:cNvPr id="21510" name="Picture 6" descr="Znalezione obrazy dla zapytania pros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142984"/>
            <a:ext cx="1287033" cy="857256"/>
          </a:xfrm>
          <a:prstGeom prst="rect">
            <a:avLst/>
          </a:prstGeom>
          <a:noFill/>
        </p:spPr>
      </p:pic>
      <p:pic>
        <p:nvPicPr>
          <p:cNvPr id="21512" name="Picture 8" descr="https://upload.wikimedia.org/wikipedia/commons/thumb/d/d4/Hordeum.JPG/250px-Hordeu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5000636"/>
            <a:ext cx="933183" cy="1243000"/>
          </a:xfrm>
          <a:prstGeom prst="rect">
            <a:avLst/>
          </a:prstGeom>
          <a:noFill/>
        </p:spPr>
      </p:pic>
      <p:pic>
        <p:nvPicPr>
          <p:cNvPr id="21514" name="Picture 10" descr="Znalezione obrazy dla zapytania gro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V="1">
            <a:off x="3857620" y="5000636"/>
            <a:ext cx="1285884" cy="964413"/>
          </a:xfrm>
          <a:prstGeom prst="rect">
            <a:avLst/>
          </a:prstGeom>
          <a:noFill/>
        </p:spPr>
      </p:pic>
      <p:sp>
        <p:nvSpPr>
          <p:cNvPr id="21516" name="AutoShape 12" descr="Znalezione obrazy dla zapytania soczew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8" name="AutoShape 14" descr="Znalezione obrazy dla zapytania soczew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1520" name="Picture 16" descr="Znalezione obrazy dla zapytania soczewic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5000636"/>
            <a:ext cx="1308471" cy="952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pl-PL" dirty="0" smtClean="0"/>
              <a:t>NEOLIT - HODOWLA</a:t>
            </a:r>
            <a:endParaRPr lang="pl-PL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7200" y="1295400"/>
            <a:ext cx="83058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l-PL"/>
              <a:t>W neolicie zaczęto uprawiać takie rośliny jak:</a:t>
            </a:r>
          </a:p>
          <a:p>
            <a:pPr>
              <a:buFontTx/>
              <a:buChar char="•"/>
            </a:pPr>
            <a:r>
              <a:rPr lang="pl-PL"/>
              <a:t>  pszenica, </a:t>
            </a:r>
          </a:p>
          <a:p>
            <a:pPr>
              <a:buFontTx/>
              <a:buChar char="•"/>
            </a:pPr>
            <a:r>
              <a:rPr lang="pl-PL"/>
              <a:t> proso, </a:t>
            </a:r>
          </a:p>
          <a:p>
            <a:pPr>
              <a:buFontTx/>
              <a:buChar char="•"/>
            </a:pPr>
            <a:r>
              <a:rPr lang="pl-PL"/>
              <a:t> jęczmień, </a:t>
            </a:r>
          </a:p>
          <a:p>
            <a:pPr>
              <a:buFontTx/>
              <a:buChar char="•"/>
            </a:pPr>
            <a:r>
              <a:rPr lang="pl-PL"/>
              <a:t> groch,</a:t>
            </a:r>
          </a:p>
          <a:p>
            <a:pPr>
              <a:buFontTx/>
              <a:buChar char="•"/>
            </a:pPr>
            <a:r>
              <a:rPr lang="pl-PL"/>
              <a:t> soczewica,</a:t>
            </a:r>
          </a:p>
          <a:p>
            <a:pPr>
              <a:buFontTx/>
              <a:buChar char="•"/>
            </a:pPr>
            <a:r>
              <a:rPr lang="pl-PL"/>
              <a:t> żyto.</a:t>
            </a:r>
          </a:p>
          <a:p>
            <a:r>
              <a:rPr lang="pl-PL"/>
              <a:t>Typ gospodarowania - </a:t>
            </a:r>
            <a:r>
              <a:rPr lang="pl-PL" b="1"/>
              <a:t>gospodarka żarowo-kopieniacza</a:t>
            </a:r>
            <a:r>
              <a:rPr lang="pl-PL"/>
              <a:t>.</a:t>
            </a:r>
          </a:p>
          <a:p>
            <a:r>
              <a:rPr lang="pl-PL"/>
              <a:t> </a:t>
            </a:r>
          </a:p>
          <a:p>
            <a:r>
              <a:rPr lang="pl-PL"/>
              <a:t>Najstarsze znaleziska osad z gatunkami jęczmienia i pszenicy datowane </a:t>
            </a:r>
          </a:p>
          <a:p>
            <a:r>
              <a:rPr lang="pl-PL"/>
              <a:t>są na 8350 p.n.e. (za pomocą węgla C14). </a:t>
            </a:r>
          </a:p>
          <a:p>
            <a:r>
              <a:rPr lang="pl-PL"/>
              <a:t>Pod koniec neolitu następuje  wprowadzenie </a:t>
            </a:r>
            <a:r>
              <a:rPr lang="pl-PL" b="1"/>
              <a:t>orki sprzężajnej</a:t>
            </a:r>
            <a:r>
              <a:rPr lang="pl-PL"/>
              <a:t>. </a:t>
            </a:r>
          </a:p>
          <a:p>
            <a:endParaRPr lang="pl-PL"/>
          </a:p>
          <a:p>
            <a:r>
              <a:rPr lang="pl-PL"/>
              <a:t>Początkowo hodowla ograniczała się  do kóz i owiec (były to pierwsze </a:t>
            </a:r>
          </a:p>
          <a:p>
            <a:r>
              <a:rPr lang="pl-PL"/>
              <a:t>udomowione zwierzęta oprócz psa, którego udomowiono już w paleolicie), </a:t>
            </a:r>
          </a:p>
          <a:p>
            <a:r>
              <a:rPr lang="pl-PL"/>
              <a:t>ale około 7 000 lat p.n.e. udomowiono krowy i świnie, pojawiły się stałe osady</a:t>
            </a:r>
          </a:p>
          <a:p>
            <a:r>
              <a:rPr lang="pl-PL"/>
              <a:t>i ceramika.</a:t>
            </a:r>
          </a:p>
        </p:txBody>
      </p:sp>
      <p:pic>
        <p:nvPicPr>
          <p:cNvPr id="4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erych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5486400" cy="3624263"/>
          </a:xfrm>
          <a:prstGeom prst="rect">
            <a:avLst/>
          </a:prstGeom>
          <a:noFill/>
        </p:spPr>
      </p:pic>
      <p:pic>
        <p:nvPicPr>
          <p:cNvPr id="16388" name="Picture 4" descr="(14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066800"/>
            <a:ext cx="3124200" cy="2144713"/>
          </a:xfrm>
          <a:prstGeom prst="rect">
            <a:avLst/>
          </a:prstGeom>
          <a:noFill/>
        </p:spPr>
      </p:pic>
      <p:pic>
        <p:nvPicPr>
          <p:cNvPr id="16389" name="Picture 5" descr="jerych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276600"/>
            <a:ext cx="3125788" cy="342900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" y="6477000"/>
            <a:ext cx="2998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000"/>
              <a:t>biblia.wiara.pl/wydruk.php?grupa=6&amp;art=112342...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pl-PL"/>
              <a:t>JERYCHO 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81000" y="5257800"/>
            <a:ext cx="4953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Najstarsza osada na świecie</a:t>
            </a:r>
          </a:p>
          <a:p>
            <a:pPr algn="ctr"/>
            <a:r>
              <a:rPr lang="pl-PL"/>
              <a:t>IX tys.p.n.e.</a:t>
            </a:r>
          </a:p>
        </p:txBody>
      </p:sp>
      <p:pic>
        <p:nvPicPr>
          <p:cNvPr id="8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pl-PL" sz="3200"/>
              <a:t>TURCJA – OSADA NEOLITYCZNA</a:t>
            </a:r>
          </a:p>
        </p:txBody>
      </p:sp>
      <p:pic>
        <p:nvPicPr>
          <p:cNvPr id="18435" name="Picture 3" descr="sketch of terraced houses at Çatalhöyü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4572000" cy="3257550"/>
          </a:xfrm>
          <a:prstGeom prst="rect">
            <a:avLst/>
          </a:prstGeom>
          <a:noFill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990600" y="4419600"/>
            <a:ext cx="3200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/>
              <a:t>Çatal Höyük</a:t>
            </a:r>
          </a:p>
        </p:txBody>
      </p:sp>
      <p:pic>
        <p:nvPicPr>
          <p:cNvPr id="18440" name="Picture 8" descr="Grafika:Catal Hüyük Restauration B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990600"/>
            <a:ext cx="3790950" cy="5705475"/>
          </a:xfrm>
          <a:prstGeom prst="rect">
            <a:avLst/>
          </a:prstGeom>
          <a:noFill/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04800" y="6400800"/>
            <a:ext cx="3076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000"/>
              <a:t>http://www.catalhoyuk.com/media/photography.html</a:t>
            </a:r>
          </a:p>
        </p:txBody>
      </p:sp>
      <p:pic>
        <p:nvPicPr>
          <p:cNvPr id="7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474788"/>
          </a:xfrm>
        </p:spPr>
        <p:txBody>
          <a:bodyPr/>
          <a:lstStyle/>
          <a:p>
            <a:r>
              <a:rPr lang="pl-PL"/>
              <a:t>NARZĘDZIA Z KAMIENIA GŁADZONEGO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124200" y="6400800"/>
            <a:ext cx="2244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/>
              <a:t> </a:t>
            </a:r>
            <a:r>
              <a:rPr lang="pl-PL" sz="1000"/>
              <a:t>archeowiesci.wordpress.com/neolit/</a:t>
            </a:r>
          </a:p>
        </p:txBody>
      </p:sp>
      <p:pic>
        <p:nvPicPr>
          <p:cNvPr id="24581" name="Picture 5" descr="neolithique_0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84325"/>
            <a:ext cx="7086600" cy="4759325"/>
          </a:xfrm>
          <a:prstGeom prst="rect">
            <a:avLst/>
          </a:prstGeom>
          <a:noFill/>
        </p:spPr>
      </p:pic>
      <p:pic>
        <p:nvPicPr>
          <p:cNvPr id="5" name="Picture 2" descr="C:\Users\Lena\Pictures\7440965-jonowych-kolumny-z-greckim-de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4350" y="0"/>
            <a:ext cx="1009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847</Words>
  <PresentationFormat>Pokaz na ekranie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Neolit   </vt:lpstr>
      <vt:lpstr>REWOLUCJA NEOLITYCZNA</vt:lpstr>
      <vt:lpstr>REWOLUCJA NEOLITYCZNA</vt:lpstr>
      <vt:lpstr>NEOLIT – MAPA </vt:lpstr>
      <vt:lpstr>NEOLIT - UPRAWY</vt:lpstr>
      <vt:lpstr>NEOLIT - HODOWLA</vt:lpstr>
      <vt:lpstr>JERYCHO </vt:lpstr>
      <vt:lpstr>TURCJA – OSADA NEOLITYCZNA</vt:lpstr>
      <vt:lpstr>NARZĘDZIA Z KAMIENIA GŁADZONEGO</vt:lpstr>
      <vt:lpstr>Slajd 10</vt:lpstr>
      <vt:lpstr>Slajd 11</vt:lpstr>
      <vt:lpstr>BIŻUTERIA I BROŃ Z METALU</vt:lpstr>
      <vt:lpstr>Slajd 13</vt:lpstr>
      <vt:lpstr>CHATA Z OKRESU NEOLITU</vt:lpstr>
      <vt:lpstr>Slajd 15</vt:lpstr>
      <vt:lpstr>ZAJĘCIA LUDNOŚCI</vt:lpstr>
      <vt:lpstr>Slajd 17</vt:lpstr>
      <vt:lpstr>Slajd 18</vt:lpstr>
      <vt:lpstr>Slajd 19</vt:lpstr>
      <vt:lpstr>Slajd 20</vt:lpstr>
      <vt:lpstr>Slajd 21</vt:lpstr>
      <vt:lpstr>Slajd 22</vt:lpstr>
      <vt:lpstr>ŻYCIE LUDZI W EPOCE NEOLITU</vt:lpstr>
      <vt:lpstr>WYKSZTAŁCENIE SIĘ CYWILIZACJI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Neolit   I Gimnazjum</dc:title>
  <dc:creator>Lena</dc:creator>
  <cp:lastModifiedBy>Lena</cp:lastModifiedBy>
  <cp:revision>89</cp:revision>
  <dcterms:created xsi:type="dcterms:W3CDTF">2014-09-07T07:43:59Z</dcterms:created>
  <dcterms:modified xsi:type="dcterms:W3CDTF">2016-09-27T19:23:23Z</dcterms:modified>
</cp:coreProperties>
</file>