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5" r:id="rId5"/>
    <p:sldId id="276" r:id="rId6"/>
    <p:sldId id="277" r:id="rId7"/>
    <p:sldId id="258" r:id="rId8"/>
    <p:sldId id="269" r:id="rId9"/>
    <p:sldId id="272" r:id="rId10"/>
    <p:sldId id="270" r:id="rId11"/>
    <p:sldId id="273" r:id="rId12"/>
    <p:sldId id="278" r:id="rId13"/>
    <p:sldId id="264" r:id="rId14"/>
    <p:sldId id="274" r:id="rId15"/>
    <p:sldId id="279" r:id="rId16"/>
    <p:sldId id="260" r:id="rId17"/>
    <p:sldId id="261" r:id="rId18"/>
    <p:sldId id="281" r:id="rId19"/>
    <p:sldId id="282" r:id="rId20"/>
    <p:sldId id="280" r:id="rId21"/>
    <p:sldId id="283" r:id="rId22"/>
    <p:sldId id="266" r:id="rId23"/>
    <p:sldId id="267" r:id="rId24"/>
    <p:sldId id="296" r:id="rId25"/>
    <p:sldId id="284" r:id="rId26"/>
    <p:sldId id="297" r:id="rId27"/>
    <p:sldId id="298" r:id="rId28"/>
    <p:sldId id="299" r:id="rId29"/>
    <p:sldId id="285" r:id="rId30"/>
    <p:sldId id="289" r:id="rId31"/>
    <p:sldId id="290" r:id="rId32"/>
    <p:sldId id="291" r:id="rId33"/>
    <p:sldId id="286" r:id="rId34"/>
    <p:sldId id="287" r:id="rId35"/>
    <p:sldId id="293" r:id="rId36"/>
    <p:sldId id="294" r:id="rId37"/>
    <p:sldId id="295" r:id="rId38"/>
    <p:sldId id="288" r:id="rId39"/>
    <p:sldId id="300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946" autoAdjust="0"/>
  </p:normalViewPr>
  <p:slideViewPr>
    <p:cSldViewPr>
      <p:cViewPr varScale="1">
        <p:scale>
          <a:sx n="104" d="100"/>
          <a:sy n="104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Kultura </a:t>
            </a:r>
            <a:r>
              <a:rPr lang="pl-PL" dirty="0" smtClean="0"/>
              <a:t>dwudziestolecia międzywojennego.	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Opracowała Helena Tomaszewska</a:t>
            </a:r>
            <a:endParaRPr lang="pl-PL" dirty="0"/>
          </a:p>
        </p:txBody>
      </p:sp>
      <p:pic>
        <p:nvPicPr>
          <p:cNvPr id="1026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Kultura masowa.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42910" y="1000108"/>
            <a:ext cx="7929618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1. Rozwój środków masowego przekazu: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642910" y="1500174"/>
            <a:ext cx="264320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prasa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286116" y="1500174"/>
            <a:ext cx="264320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radio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929322" y="1500174"/>
            <a:ext cx="264320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kino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42910" y="2000240"/>
            <a:ext cx="2643206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gazety podstawowym </a:t>
            </a:r>
          </a:p>
          <a:p>
            <a:r>
              <a:rPr lang="pl-PL" dirty="0" smtClean="0"/>
              <a:t>   źródłem informacji,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pojawiły się pierwsze</a:t>
            </a:r>
          </a:p>
          <a:p>
            <a:r>
              <a:rPr lang="pl-PL" dirty="0" smtClean="0"/>
              <a:t>   reklamy,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0" name="Prostokąt 9"/>
          <p:cNvSpPr/>
          <p:nvPr/>
        </p:nvSpPr>
        <p:spPr>
          <a:xfrm>
            <a:off x="3286116" y="2000240"/>
            <a:ext cx="2643206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pierwsza radiostacja w</a:t>
            </a:r>
          </a:p>
          <a:p>
            <a:r>
              <a:rPr lang="pl-PL" dirty="0" smtClean="0"/>
              <a:t>   USA – 1906 r.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nadawano: serwisy </a:t>
            </a:r>
          </a:p>
          <a:p>
            <a:r>
              <a:rPr lang="pl-PL" dirty="0" smtClean="0"/>
              <a:t>    informacyjne, </a:t>
            </a:r>
          </a:p>
          <a:p>
            <a:r>
              <a:rPr lang="pl-PL" dirty="0" smtClean="0"/>
              <a:t>    słuchowiska, </a:t>
            </a:r>
          </a:p>
          <a:p>
            <a:r>
              <a:rPr lang="pl-PL" dirty="0" smtClean="0"/>
              <a:t>    programy muzyczne, </a:t>
            </a:r>
          </a:p>
          <a:p>
            <a:r>
              <a:rPr lang="pl-PL" dirty="0" smtClean="0"/>
              <a:t>    relacje sportowe.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5929322" y="2000240"/>
            <a:ext cx="2643206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powstało w Europie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początkowo filmy    </a:t>
            </a:r>
          </a:p>
          <a:p>
            <a:r>
              <a:rPr lang="pl-PL" dirty="0" smtClean="0"/>
              <a:t>    nieme,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1922 r. pierwszy film </a:t>
            </a:r>
          </a:p>
          <a:p>
            <a:r>
              <a:rPr lang="pl-PL" dirty="0" smtClean="0"/>
              <a:t>   dźwiękowy (Niemcy)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2" name="Prostokąt 11"/>
          <p:cNvSpPr/>
          <p:nvPr/>
        </p:nvSpPr>
        <p:spPr>
          <a:xfrm>
            <a:off x="642910" y="4286256"/>
            <a:ext cx="8001056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30 października 1938 r. stacja CBS wystawiła słuchowisko „Wojna światów” </a:t>
            </a:r>
            <a:r>
              <a:rPr lang="pl-PL" dirty="0" err="1" smtClean="0"/>
              <a:t>H.G.Wellsa</a:t>
            </a:r>
            <a:r>
              <a:rPr lang="pl-PL" dirty="0" smtClean="0"/>
              <a:t> w reżyserii Orsona Wellesa. W USA wybuchła panika . </a:t>
            </a:r>
            <a:endParaRPr lang="pl-PL" dirty="0"/>
          </a:p>
        </p:txBody>
      </p:sp>
      <p:pic>
        <p:nvPicPr>
          <p:cNvPr id="27650" name="Picture 2" descr="D:\Lena\Pictures\dwudziestolecie\pobr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929198"/>
            <a:ext cx="2762250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85720" y="142852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REKLAMY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D:\Lena\Pictures\dwudziestolecie\a0fa72d0cac15744da6135bb7f0e28f964838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2578214" cy="2143140"/>
          </a:xfrm>
          <a:prstGeom prst="rect">
            <a:avLst/>
          </a:prstGeom>
          <a:noFill/>
        </p:spPr>
      </p:pic>
      <p:pic>
        <p:nvPicPr>
          <p:cNvPr id="28675" name="Picture 3" descr="D:\Lena\Pictures\dwudziestolecie\puls_uroda6_b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714357"/>
            <a:ext cx="2071702" cy="2147576"/>
          </a:xfrm>
          <a:prstGeom prst="rect">
            <a:avLst/>
          </a:prstGeom>
          <a:noFill/>
        </p:spPr>
      </p:pic>
      <p:pic>
        <p:nvPicPr>
          <p:cNvPr id="28676" name="Picture 4" descr="D:\Lena\Pictures\dwudziestolecie\paczek_ale_tylko_z_ziemianskie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714356"/>
            <a:ext cx="2745901" cy="2114700"/>
          </a:xfrm>
          <a:prstGeom prst="rect">
            <a:avLst/>
          </a:prstGeom>
          <a:noFill/>
        </p:spPr>
      </p:pic>
      <p:pic>
        <p:nvPicPr>
          <p:cNvPr id="28677" name="Picture 5" descr="D:\Lena\Pictures\dwudziestolecie\piw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928934"/>
            <a:ext cx="3028956" cy="1648411"/>
          </a:xfrm>
          <a:prstGeom prst="rect">
            <a:avLst/>
          </a:prstGeom>
          <a:noFill/>
        </p:spPr>
      </p:pic>
      <p:pic>
        <p:nvPicPr>
          <p:cNvPr id="28678" name="Picture 6" descr="D:\Lena\Pictures\dwudziestolecie\popkorn.pl_humor_reklama-taka-przedwojenna_1650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740" y="2928934"/>
            <a:ext cx="2802502" cy="2786082"/>
          </a:xfrm>
          <a:prstGeom prst="rect">
            <a:avLst/>
          </a:prstGeom>
          <a:noFill/>
        </p:spPr>
      </p:pic>
      <p:pic>
        <p:nvPicPr>
          <p:cNvPr id="28680" name="Picture 8" descr="D:\Lena\Pictures\dwudziestolecie\kuchnia_gazowax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928934"/>
            <a:ext cx="2533650" cy="3730625"/>
          </a:xfrm>
          <a:prstGeom prst="rect">
            <a:avLst/>
          </a:prstGeom>
          <a:noFill/>
        </p:spPr>
      </p:pic>
      <p:pic>
        <p:nvPicPr>
          <p:cNvPr id="28681" name="Picture 9" descr="D:\Lena\Pictures\dwudziestolecie\reklama-samochody-16604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4572008"/>
            <a:ext cx="2980145" cy="2160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Rozwój mass  mediów.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71472" y="928670"/>
            <a:ext cx="8001056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2. Środki masowego przekazu oddziaływały na społeczeństwo.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3000364" y="1643050"/>
            <a:ext cx="264320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Funkcje mass mediów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00034" y="2714620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informacyjna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500430" y="2714620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opiniotwórcza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429388" y="2714620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rozrywkowa</a:t>
            </a: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 rot="5400000">
            <a:off x="2464579" y="2178835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>
            <a:off x="4071933" y="2428869"/>
            <a:ext cx="572297" cy="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5643570" y="2143116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71472" y="3571876"/>
            <a:ext cx="8001056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3. Skutkiem - tworzy się społeczeństwo konsumpcyjne i masowe.</a:t>
            </a:r>
            <a:endParaRPr lang="pl-PL" b="1" dirty="0"/>
          </a:p>
        </p:txBody>
      </p:sp>
      <p:sp>
        <p:nvSpPr>
          <p:cNvPr id="23" name="Prostokąt 22"/>
          <p:cNvSpPr/>
          <p:nvPr/>
        </p:nvSpPr>
        <p:spPr>
          <a:xfrm>
            <a:off x="642910" y="4643446"/>
            <a:ext cx="2500330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Kultura masowa</a:t>
            </a:r>
            <a:endParaRPr lang="pl-PL" b="1" dirty="0"/>
          </a:p>
        </p:txBody>
      </p:sp>
      <p:sp>
        <p:nvSpPr>
          <p:cNvPr id="24" name="Prostokąt 23"/>
          <p:cNvSpPr/>
          <p:nvPr/>
        </p:nvSpPr>
        <p:spPr>
          <a:xfrm>
            <a:off x="3143240" y="4643446"/>
            <a:ext cx="542928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Kultura powszechnie dostępna dla mas  i  popularna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357158" y="5643578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łatwa w odbiorze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2643174" y="5643578"/>
            <a:ext cx="171451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rozrywkowa</a:t>
            </a:r>
            <a:endParaRPr lang="pl-PL" dirty="0"/>
          </a:p>
        </p:txBody>
      </p:sp>
      <p:sp>
        <p:nvSpPr>
          <p:cNvPr id="27" name="Prostokąt 26"/>
          <p:cNvSpPr/>
          <p:nvPr/>
        </p:nvSpPr>
        <p:spPr>
          <a:xfrm>
            <a:off x="4500562" y="5643578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podatna na modę</a:t>
            </a:r>
            <a:endParaRPr lang="pl-PL" dirty="0"/>
          </a:p>
        </p:txBody>
      </p:sp>
      <p:sp>
        <p:nvSpPr>
          <p:cNvPr id="28" name="Prostokąt 27"/>
          <p:cNvSpPr/>
          <p:nvPr/>
        </p:nvSpPr>
        <p:spPr>
          <a:xfrm>
            <a:off x="6786578" y="5643578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nastawiona na zysk</a:t>
            </a:r>
            <a:endParaRPr lang="pl-PL" dirty="0"/>
          </a:p>
        </p:txBody>
      </p:sp>
      <p:cxnSp>
        <p:nvCxnSpPr>
          <p:cNvPr id="30" name="Łącznik prosty ze strzałką 29"/>
          <p:cNvCxnSpPr/>
          <p:nvPr/>
        </p:nvCxnSpPr>
        <p:spPr>
          <a:xfrm rot="5400000">
            <a:off x="2250265" y="539354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rot="5400000">
            <a:off x="3643306" y="550070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5400000">
            <a:off x="5430050" y="549990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5400000">
            <a:off x="7501752" y="549990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Sztuka filmowa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71472" y="928670"/>
            <a:ext cx="8001056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Filmy nieme – początek lat 20-ych.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71472" y="1571612"/>
            <a:ext cx="800105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Proste, o nieskomplikowanej fabule , z napisami i akompaniamentem muzycznym.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714612" y="4643446"/>
            <a:ext cx="1643074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Rudolf Valentino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857752" y="4643446"/>
            <a:ext cx="142876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Greta Garbo</a:t>
            </a:r>
            <a:endParaRPr lang="pl-PL" dirty="0"/>
          </a:p>
        </p:txBody>
      </p:sp>
      <p:pic>
        <p:nvPicPr>
          <p:cNvPr id="5121" name="Picture 1" descr="D:\Lena\Pictures\dwudziestolecie\Chaplin_The_K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1636089" cy="2214578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71472" y="4643446"/>
            <a:ext cx="1643074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Charlie Chaplin </a:t>
            </a:r>
            <a:endParaRPr lang="pl-PL" dirty="0"/>
          </a:p>
        </p:txBody>
      </p:sp>
      <p:pic>
        <p:nvPicPr>
          <p:cNvPr id="5122" name="Picture 2" descr="D:\Lena\Pictures\dwudziestolecie\Thesonoftheshe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357430"/>
            <a:ext cx="1446255" cy="2214578"/>
          </a:xfrm>
          <a:prstGeom prst="rect">
            <a:avLst/>
          </a:prstGeom>
          <a:noFill/>
        </p:spPr>
      </p:pic>
      <p:pic>
        <p:nvPicPr>
          <p:cNvPr id="5123" name="Picture 3" descr="D:\Lena\Pictures\dwudziestolecie\Garbo-Anna_Karenina-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357430"/>
            <a:ext cx="1714512" cy="2243942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214282" y="5286388"/>
            <a:ext cx="235745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sz="1600" dirty="0" smtClean="0"/>
              <a:t> „Brzdąc”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„Włóczęga”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„Gorączka złota”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„Dyktator” – dźwiękowy </a:t>
            </a:r>
            <a:endParaRPr lang="pl-PL" sz="1600" dirty="0"/>
          </a:p>
        </p:txBody>
      </p:sp>
      <p:sp>
        <p:nvSpPr>
          <p:cNvPr id="15" name="Prostokąt 14"/>
          <p:cNvSpPr/>
          <p:nvPr/>
        </p:nvSpPr>
        <p:spPr>
          <a:xfrm>
            <a:off x="7072330" y="4643446"/>
            <a:ext cx="142876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Pola Negri</a:t>
            </a:r>
            <a:endParaRPr lang="pl-PL" dirty="0"/>
          </a:p>
        </p:txBody>
      </p:sp>
      <p:pic>
        <p:nvPicPr>
          <p:cNvPr id="4098" name="Picture 2" descr="D:\Lena\Pictures\dwudziestolecie\Pola_Negri_19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2333085"/>
            <a:ext cx="1643074" cy="2203005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2786050" y="5643578"/>
            <a:ext cx="6143668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Filmy dźwiękowe – od końca lat 20-ych, lata 30-e. 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Film w państwach totalitarnych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71472" y="928670"/>
            <a:ext cx="8001056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Służył do indoktrynacji społeczeństwa i szerzenia propagandy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571472" y="1571612"/>
            <a:ext cx="392909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III Rzesza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643438" y="1571612"/>
            <a:ext cx="392909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ZSRR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71472" y="2285992"/>
            <a:ext cx="392909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„Triumf woli”,  „Olimpiada” </a:t>
            </a:r>
          </a:p>
          <a:p>
            <a:pPr algn="ctr"/>
            <a:r>
              <a:rPr lang="pl-PL" dirty="0" smtClean="0"/>
              <a:t> Leni </a:t>
            </a:r>
            <a:r>
              <a:rPr lang="pl-PL" dirty="0" err="1" smtClean="0"/>
              <a:t>Riefenstahl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643438" y="2285992"/>
            <a:ext cx="392909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„Pancernik Potiomkin”, „Październik” – Siergiej Eisenstein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4643438" y="3000372"/>
            <a:ext cx="3929090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„Ziemia” – Aleksandr Dowżenko</a:t>
            </a:r>
            <a:endParaRPr lang="pl-PL" dirty="0"/>
          </a:p>
        </p:txBody>
      </p:sp>
      <p:pic>
        <p:nvPicPr>
          <p:cNvPr id="5122" name="Picture 2" descr="D:\Lena\Pictures\dwudziestolecie\Bundesarchiv_Bild_152-42-31,_Nürnberg,_Leni_Riefenstahl_mit_Heinrich_Himm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3962403" cy="2496259"/>
          </a:xfrm>
          <a:prstGeom prst="rect">
            <a:avLst/>
          </a:prstGeom>
          <a:noFill/>
        </p:spPr>
      </p:pic>
      <p:pic>
        <p:nvPicPr>
          <p:cNvPr id="5123" name="Picture 3" descr="D:\Lena\Pictures\dwudziestolecie\pobrane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3843347" cy="2842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Film w państwach totalitarnych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071670" y="857232"/>
            <a:ext cx="43577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Leni </a:t>
            </a:r>
            <a:r>
              <a:rPr lang="pl-PL" b="1" dirty="0" err="1" smtClean="0"/>
              <a:t>Riefenstahl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2071670" y="1571612"/>
            <a:ext cx="435771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„Triumf woli” –  przedstawia zjazd NSDAP </a:t>
            </a:r>
          </a:p>
          <a:p>
            <a:pPr algn="ctr"/>
            <a:r>
              <a:rPr lang="pl-PL" dirty="0" smtClean="0"/>
              <a:t>w Norymberdze w 1934 r. </a:t>
            </a:r>
            <a:endParaRPr lang="pl-PL" dirty="0"/>
          </a:p>
        </p:txBody>
      </p:sp>
      <p:pic>
        <p:nvPicPr>
          <p:cNvPr id="6146" name="Picture 2" descr="D:\Lena\Pictures\dwudziestolecie\Leni-Riefenstahl_-_Pro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1714512" cy="2286016"/>
          </a:xfrm>
          <a:prstGeom prst="rect">
            <a:avLst/>
          </a:prstGeom>
          <a:noFill/>
        </p:spPr>
      </p:pic>
      <p:pic>
        <p:nvPicPr>
          <p:cNvPr id="6147" name="Picture 3" descr="D:\Lena\Pictures\dwudziestolecie\Bundesarchiv_Bild_102-04062A,_Nürnberg,_Reichsparteitag,_SA-_und_SS-Appe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785794"/>
            <a:ext cx="1590703" cy="2286016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2071670" y="2285992"/>
            <a:ext cx="4357718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Film wpływał na widza po przez: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emocjonalne przemówienie Hitlera,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ukazanie ogromu uroczystości,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ukazanie perfekcyjnej organizacji,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ukazanie jednolitości i solidarności członków.  </a:t>
            </a:r>
            <a:endParaRPr lang="pl-PL" sz="1600" dirty="0"/>
          </a:p>
        </p:txBody>
      </p:sp>
      <p:sp>
        <p:nvSpPr>
          <p:cNvPr id="14" name="Prostokąt 13"/>
          <p:cNvSpPr/>
          <p:nvPr/>
        </p:nvSpPr>
        <p:spPr>
          <a:xfrm>
            <a:off x="214282" y="3857628"/>
            <a:ext cx="621510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”Olimpiada” –  film dokumentalny  o igrzyskach olimpijskich w Berlinie  w 1936 r. 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214282" y="4572008"/>
            <a:ext cx="6215106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 smtClean="0"/>
              <a:t>Zastosowano nowoczesne techniki filmowe: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podkreślające kontrast oświetlenie, zdjęcia pod światło,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ustawienie kamery pod nietypowym kątem,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zdjęcia dynamiczne – ruchoma kamera na wózku, który porusza się</a:t>
            </a:r>
          </a:p>
          <a:p>
            <a:r>
              <a:rPr lang="pl-PL" sz="1600" dirty="0" smtClean="0"/>
              <a:t>    wraz z zawodnikami</a:t>
            </a:r>
          </a:p>
          <a:p>
            <a:r>
              <a:rPr lang="pl-PL" sz="1600" b="1" dirty="0" smtClean="0"/>
              <a:t>Celem filmu </a:t>
            </a:r>
            <a:r>
              <a:rPr lang="pl-PL" sz="1600" dirty="0" smtClean="0"/>
              <a:t>było ukazanie możliwości organizacyjnych i finansowych</a:t>
            </a:r>
          </a:p>
          <a:p>
            <a:r>
              <a:rPr lang="pl-PL" sz="1600" dirty="0" smtClean="0"/>
              <a:t>III Rzeszy, uwiecznienie olimpiady</a:t>
            </a:r>
          </a:p>
          <a:p>
            <a:pPr algn="ctr"/>
            <a:endParaRPr lang="pl-PL" dirty="0"/>
          </a:p>
        </p:txBody>
      </p:sp>
      <p:pic>
        <p:nvPicPr>
          <p:cNvPr id="20" name="Picture 5" descr="D:\Lena\Pictures\dwudziestolecie\pobran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4714884"/>
            <a:ext cx="1285852" cy="963148"/>
          </a:xfrm>
          <a:prstGeom prst="rect">
            <a:avLst/>
          </a:prstGeom>
          <a:noFill/>
        </p:spPr>
      </p:pic>
      <p:pic>
        <p:nvPicPr>
          <p:cNvPr id="6151" name="Picture 7" descr="D:\Lena\Pictures\dwudziestolecie\pobran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3286124"/>
            <a:ext cx="1776417" cy="1397261"/>
          </a:xfrm>
          <a:prstGeom prst="rect">
            <a:avLst/>
          </a:prstGeom>
          <a:noFill/>
        </p:spPr>
      </p:pic>
      <p:pic>
        <p:nvPicPr>
          <p:cNvPr id="22" name="Picture 6" descr="D:\Lena\Pictures\dwudziestolecie\pobrane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429132"/>
            <a:ext cx="1619243" cy="1077533"/>
          </a:xfrm>
          <a:prstGeom prst="rect">
            <a:avLst/>
          </a:prstGeom>
          <a:noFill/>
        </p:spPr>
      </p:pic>
      <p:pic>
        <p:nvPicPr>
          <p:cNvPr id="6152" name="Picture 8" descr="D:\Lena\Pictures\dwudziestolecie\waTI95eMJLGTCwhuiQYrCj3Qmh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12" y="5715016"/>
            <a:ext cx="1857388" cy="967874"/>
          </a:xfrm>
          <a:prstGeom prst="rect">
            <a:avLst/>
          </a:prstGeom>
          <a:noFill/>
        </p:spPr>
      </p:pic>
      <p:pic>
        <p:nvPicPr>
          <p:cNvPr id="24" name="Picture 4" descr="D:\Lena\Pictures\dwudziestolecie\pobrane (4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5929330"/>
            <a:ext cx="1500198" cy="840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Architektura międzywojenna.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28596" y="857232"/>
            <a:ext cx="842968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 Modernizm – prąd w architekturze , w którym nawiązywać do stylów historycznych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428596" y="1571612"/>
            <a:ext cx="292895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Cechy modernizmu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357554" y="1571612"/>
            <a:ext cx="5500726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funkcjonalność,  odrzucenie wszelkiej ornamentyki, abstrakcyjność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85720" y="3857628"/>
            <a:ext cx="235745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Hala Stulecia – Wrocław </a:t>
            </a:r>
            <a:endParaRPr lang="pl-PL" sz="1400" dirty="0"/>
          </a:p>
        </p:txBody>
      </p:sp>
      <p:pic>
        <p:nvPicPr>
          <p:cNvPr id="14340" name="Picture 4" descr="https://upload.wikimedia.org/wikipedia/commons/7/78/Wroclaw_Hala_Ludowa_Breslau_Jahrhundertha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2214542" cy="1423048"/>
          </a:xfrm>
          <a:prstGeom prst="rect">
            <a:avLst/>
          </a:prstGeom>
          <a:noFill/>
        </p:spPr>
      </p:pic>
      <p:pic>
        <p:nvPicPr>
          <p:cNvPr id="14342" name="Picture 6" descr="https://upload.wikimedia.org/wikipedia/commons/thumb/4/46/Weissenhof_Corbusier_1.jpg/250px-Weissenhof_Corbusier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428868"/>
            <a:ext cx="1826540" cy="1285884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2714612" y="3857628"/>
            <a:ext cx="235745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dirty="0" err="1" smtClean="0"/>
              <a:t>Weißenhof</a:t>
            </a:r>
            <a:r>
              <a:rPr lang="pl-PL" sz="1400" dirty="0" smtClean="0"/>
              <a:t>: </a:t>
            </a:r>
            <a:r>
              <a:rPr lang="pl-PL" sz="1400" dirty="0" err="1" smtClean="0"/>
              <a:t>Le</a:t>
            </a:r>
            <a:r>
              <a:rPr lang="pl-PL" sz="1400" dirty="0" smtClean="0"/>
              <a:t> Corbusier i P. </a:t>
            </a:r>
            <a:r>
              <a:rPr lang="pl-PL" sz="1400" dirty="0" err="1" smtClean="0"/>
              <a:t>Jeanneret</a:t>
            </a:r>
            <a:r>
              <a:rPr lang="pl-PL" sz="1400" dirty="0" smtClean="0"/>
              <a:t>, dom bliźniaczy</a:t>
            </a:r>
            <a:endParaRPr lang="pl-PL" sz="1400" dirty="0"/>
          </a:p>
        </p:txBody>
      </p:sp>
      <p:pic>
        <p:nvPicPr>
          <p:cNvPr id="14344" name="Picture 8" descr="https://upload.wikimedia.org/wikipedia/commons/thumb/d/df/Lovell_beach_house.jpg/250px-Lovell_beach_ho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428868"/>
            <a:ext cx="1738308" cy="1369787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5214942" y="3857628"/>
            <a:ext cx="235745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R. M. Schindler: Willa </a:t>
            </a:r>
            <a:r>
              <a:rPr lang="pl-PL" sz="1400" dirty="0" err="1" smtClean="0"/>
              <a:t>Lovella</a:t>
            </a:r>
            <a:r>
              <a:rPr lang="pl-PL" sz="1400" dirty="0" smtClean="0"/>
              <a:t> przy plaży, Los Angeles</a:t>
            </a:r>
            <a:endParaRPr lang="pl-PL" sz="1400" dirty="0"/>
          </a:p>
        </p:txBody>
      </p:sp>
      <p:pic>
        <p:nvPicPr>
          <p:cNvPr id="14346" name="Picture 10" descr="https://upload.wikimedia.org/wikipedia/commons/thumb/1/11/Berlin_C_Legien_Trachtenbrodtstr_20.jpg/1024px-Berlin_C_Legien_Trachtenbrodtstr_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429132"/>
            <a:ext cx="1929960" cy="1424853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214282" y="6000768"/>
            <a:ext cx="235745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Osiedle im. Carla </a:t>
            </a:r>
            <a:r>
              <a:rPr lang="pl-PL" sz="1400" dirty="0" err="1" smtClean="0"/>
              <a:t>Legiena</a:t>
            </a:r>
            <a:r>
              <a:rPr lang="pl-PL" sz="1400" dirty="0" smtClean="0"/>
              <a:t> w Berlinie</a:t>
            </a:r>
            <a:endParaRPr lang="pl-PL" sz="1400" dirty="0"/>
          </a:p>
        </p:txBody>
      </p:sp>
      <p:pic>
        <p:nvPicPr>
          <p:cNvPr id="14350" name="Picture 14" descr="Znalezione obrazy dla zapytania Bauha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429132"/>
            <a:ext cx="3666125" cy="2143140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6500826" y="6143644"/>
            <a:ext cx="235745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Budynek </a:t>
            </a:r>
            <a:r>
              <a:rPr lang="pl-PL" sz="1400" dirty="0" err="1" smtClean="0"/>
              <a:t>Bauhaus</a:t>
            </a:r>
            <a:r>
              <a:rPr lang="pl-PL" sz="1400" dirty="0" smtClean="0"/>
              <a:t>, Dessau Niemcy. Powstał w 1927 r.</a:t>
            </a:r>
            <a:endParaRPr lang="pl-PL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Architektura międzywojenna.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13314" name="Picture 2" descr="https://upload.wikimedia.org/wikipedia/commons/thumb/3/30/Carsons_Pirie_Scott_%26_Co.jpg/180px-Carsons_Pirie_Scott_%26_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1714500" cy="222885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28596" y="3214686"/>
            <a:ext cx="171451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Budynek w stylu chicagowskim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2285984" y="1571612"/>
            <a:ext cx="5929354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sz="1600" dirty="0" smtClean="0"/>
              <a:t>  prosta kubiczna forma,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płaski dach,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wiele pięter dzięki zastosowaniu stalowej konstrukcji i żelbetonu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2285984" y="857232"/>
            <a:ext cx="5929354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Budynek w stylu chicagowskim</a:t>
            </a:r>
          </a:p>
        </p:txBody>
      </p:sp>
      <p:pic>
        <p:nvPicPr>
          <p:cNvPr id="13318" name="Picture 6" descr="https://upload.wikimedia.org/wikipedia/commons/thumb/c/c9/New_York_City_Midtown_from_Rockefeller_Center_NIH.jpg/250px-New_York_City_Midtown_from_Rockefeller_Center_NI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506157" cy="2286016"/>
          </a:xfrm>
          <a:prstGeom prst="rect">
            <a:avLst/>
          </a:prstGeom>
          <a:noFill/>
        </p:spPr>
      </p:pic>
      <p:pic>
        <p:nvPicPr>
          <p:cNvPr id="13320" name="Picture 8" descr="Chrysler Build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357430"/>
            <a:ext cx="1477241" cy="376234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357158" y="6143644"/>
            <a:ext cx="3500462" cy="571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Nowy York – 1935 r.</a:t>
            </a:r>
            <a:endParaRPr lang="pl-PL" sz="1600" dirty="0"/>
          </a:p>
        </p:txBody>
      </p:sp>
      <p:sp>
        <p:nvSpPr>
          <p:cNvPr id="12" name="Prostokąt 11"/>
          <p:cNvSpPr/>
          <p:nvPr/>
        </p:nvSpPr>
        <p:spPr>
          <a:xfrm>
            <a:off x="7215206" y="6143644"/>
            <a:ext cx="1785950" cy="571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Chrysler </a:t>
            </a:r>
            <a:r>
              <a:rPr lang="pl-PL" sz="1400" dirty="0" err="1" smtClean="0"/>
              <a:t>Building</a:t>
            </a:r>
            <a:endParaRPr lang="pl-PL" sz="1400" dirty="0" smtClean="0"/>
          </a:p>
          <a:p>
            <a:pPr algn="ctr"/>
            <a:r>
              <a:rPr lang="pl-PL" sz="1400" dirty="0" smtClean="0"/>
              <a:t>NY  1930 r. 77 pięter</a:t>
            </a:r>
            <a:endParaRPr lang="pl-PL" sz="1400" dirty="0"/>
          </a:p>
        </p:txBody>
      </p:sp>
      <p:pic>
        <p:nvPicPr>
          <p:cNvPr id="13322" name="Picture 10" descr="Empire State Building from the Top of the Ro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500306"/>
            <a:ext cx="2609812" cy="3500462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4143372" y="6072206"/>
            <a:ext cx="2643206" cy="571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Empire State </a:t>
            </a:r>
            <a:r>
              <a:rPr lang="pl-PL" sz="1400" dirty="0" err="1" smtClean="0"/>
              <a:t>Building</a:t>
            </a:r>
            <a:r>
              <a:rPr lang="pl-PL" sz="1400" dirty="0" smtClean="0"/>
              <a:t> </a:t>
            </a:r>
          </a:p>
          <a:p>
            <a:pPr algn="ctr"/>
            <a:r>
              <a:rPr lang="pl-PL" sz="1400" dirty="0" smtClean="0"/>
              <a:t>ponad 100 pięter.</a:t>
            </a:r>
            <a:endParaRPr lang="pl-PL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Architektura w państwach totalitarnych</a:t>
            </a:r>
            <a:endParaRPr lang="pl-PL" sz="3200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35842" name="Picture 2" descr="defa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643182"/>
            <a:ext cx="5000660" cy="281465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928794" y="857232"/>
            <a:ext cx="4929222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Cechy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14282" y="1785926"/>
            <a:ext cx="257176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budowle monumentalne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928926" y="1785926"/>
            <a:ext cx="257176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nawiązanie do klasycyzmu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643570" y="1785926"/>
            <a:ext cx="300039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celem podkreślanie siły i potęgi partii oraz  państwa</a:t>
            </a: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 rot="5400000">
            <a:off x="2000232" y="1571612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5400000">
            <a:off x="4215604" y="164225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16200000" flipH="1">
            <a:off x="5965041" y="153589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1571604" y="5572140"/>
            <a:ext cx="500066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Trybuna „Zeppelin” w Norymberdze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Architektura – Albert Speer.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34818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3186544" cy="3286124"/>
          </a:xfrm>
          <a:prstGeom prst="rect">
            <a:avLst/>
          </a:prstGeom>
          <a:noFill/>
        </p:spPr>
      </p:pic>
      <p:pic>
        <p:nvPicPr>
          <p:cNvPr id="34820" name="Picture 4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857232"/>
            <a:ext cx="5442894" cy="3214710"/>
          </a:xfrm>
          <a:prstGeom prst="rect">
            <a:avLst/>
          </a:prstGeom>
          <a:noFill/>
        </p:spPr>
      </p:pic>
      <p:pic>
        <p:nvPicPr>
          <p:cNvPr id="34822" name="Picture 6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6096000" cy="2038350"/>
          </a:xfrm>
          <a:prstGeom prst="rect">
            <a:avLst/>
          </a:prstGeom>
          <a:noFill/>
        </p:spPr>
      </p:pic>
      <p:pic>
        <p:nvPicPr>
          <p:cNvPr id="34824" name="Picture 8" descr="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1" y="4286256"/>
            <a:ext cx="4934891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Zmiany społeczne po I wojnie św.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42910" y="1000108"/>
            <a:ext cx="2428892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1. Emancypacja kobiet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928926" y="1571612"/>
            <a:ext cx="342902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PRZYCZYNY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42910" y="3286124"/>
            <a:ext cx="3214710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2. Sekularyzacja społeczeństwa</a:t>
            </a:r>
            <a:r>
              <a:rPr lang="pl-PL" dirty="0" smtClean="0"/>
              <a:t> 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142844" y="2214554"/>
            <a:ext cx="285752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Podczas I wojny św. brak rąk do pracy. Kobiety zastąpiły mężczyzn w fabrykach i na roli.</a:t>
            </a:r>
            <a:endParaRPr lang="pl-PL" sz="1600" dirty="0"/>
          </a:p>
        </p:txBody>
      </p:sp>
      <p:sp>
        <p:nvSpPr>
          <p:cNvPr id="9" name="Prostokąt 8"/>
          <p:cNvSpPr/>
          <p:nvPr/>
        </p:nvSpPr>
        <p:spPr>
          <a:xfrm>
            <a:off x="3143240" y="2214554"/>
            <a:ext cx="285752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Wielu mężczyzn zginęło podczas wojny lub zostało kalekami.</a:t>
            </a:r>
            <a:endParaRPr lang="pl-PL" sz="1600" dirty="0"/>
          </a:p>
        </p:txBody>
      </p:sp>
      <p:sp>
        <p:nvSpPr>
          <p:cNvPr id="10" name="Prostokąt 9"/>
          <p:cNvSpPr/>
          <p:nvPr/>
        </p:nvSpPr>
        <p:spPr>
          <a:xfrm>
            <a:off x="6143636" y="2214554"/>
            <a:ext cx="285752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Po I wojnie światowej władzę w wielu krajach przejęła lewica. </a:t>
            </a:r>
            <a:endParaRPr lang="pl-PL" sz="1600" dirty="0"/>
          </a:p>
        </p:txBody>
      </p:sp>
      <p:cxnSp>
        <p:nvCxnSpPr>
          <p:cNvPr id="12" name="Łącznik prosty ze strzałką 11"/>
          <p:cNvCxnSpPr/>
          <p:nvPr/>
        </p:nvCxnSpPr>
        <p:spPr>
          <a:xfrm rot="5400000">
            <a:off x="2714612" y="2000240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rot="5400000">
            <a:off x="4501356" y="214232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rot="16200000" flipH="1">
            <a:off x="6357950" y="2071678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3071802" y="1000108"/>
            <a:ext cx="371477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nadanie kobietom pełni praw.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3857620" y="3286124"/>
            <a:ext cx="45720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Proces zeświecczenia społeczeństwa: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rozdział  Kościoła od państwa,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ograniczanie wpływów duchowieństwa, a w ZSRR</a:t>
            </a:r>
          </a:p>
          <a:p>
            <a:r>
              <a:rPr lang="pl-PL" sz="1600" dirty="0" smtClean="0"/>
              <a:t>   wprowadzenie ateizmu .</a:t>
            </a:r>
            <a:endParaRPr lang="pl-PL" sz="1600" b="1" dirty="0"/>
          </a:p>
        </p:txBody>
      </p:sp>
      <p:sp>
        <p:nvSpPr>
          <p:cNvPr id="25" name="Prostokąt 24"/>
          <p:cNvSpPr/>
          <p:nvPr/>
        </p:nvSpPr>
        <p:spPr>
          <a:xfrm>
            <a:off x="642910" y="4572008"/>
            <a:ext cx="4857784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3. Kryzys tradycyjnego modelu rodziny.</a:t>
            </a:r>
            <a:endParaRPr lang="pl-PL" dirty="0"/>
          </a:p>
        </p:txBody>
      </p:sp>
      <p:sp>
        <p:nvSpPr>
          <p:cNvPr id="27" name="Prostokąt 26"/>
          <p:cNvSpPr/>
          <p:nvPr/>
        </p:nvSpPr>
        <p:spPr>
          <a:xfrm>
            <a:off x="642910" y="5429264"/>
            <a:ext cx="6429420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4. Wprowadzenie obowiązkowego szkolnictwa  podstawowego.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14282" y="142852"/>
            <a:ext cx="87868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Architektura w państwach totalitarnych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2844" y="4143380"/>
            <a:ext cx="42862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Uniwersytet Łomonosowa w Moskwie</a:t>
            </a:r>
            <a:endParaRPr lang="pl-PL" sz="1600" dirty="0"/>
          </a:p>
        </p:txBody>
      </p:sp>
      <p:pic>
        <p:nvPicPr>
          <p:cNvPr id="36870" name="Picture 6" descr="Znalezione obrazy dla zapytania Uniwersytet Łomonosowa 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4752975" cy="3181350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4500562" y="5000636"/>
            <a:ext cx="42862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Stacja moskiewskiego metra.</a:t>
            </a:r>
            <a:endParaRPr lang="pl-PL" sz="1600" dirty="0"/>
          </a:p>
        </p:txBody>
      </p:sp>
      <p:pic>
        <p:nvPicPr>
          <p:cNvPr id="11" name="Picture 4" descr="http://static.lovetotravel.pl/galery/th/th1_3959_moskwa_met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8"/>
            <a:ext cx="423574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36866" name="Picture 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6096000" cy="4067176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14282" y="142852"/>
            <a:ext cx="87868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Architektura w państwach totalitarnych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34" y="5214950"/>
            <a:ext cx="7786742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Pałac Cywilizacji Włoskiej w Rzymie.  - kwadratowe </a:t>
            </a:r>
            <a:r>
              <a:rPr lang="pl-PL" sz="1600" dirty="0" err="1" smtClean="0"/>
              <a:t>koloseum</a:t>
            </a:r>
            <a:r>
              <a:rPr lang="pl-PL" sz="1600" dirty="0" smtClean="0"/>
              <a:t>. </a:t>
            </a:r>
            <a:endParaRPr lang="pl-PL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Filozofia dwudziestolecia.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28596" y="2000240"/>
            <a:ext cx="2071702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Henri Bergson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00298" y="1285860"/>
            <a:ext cx="6000792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sz="1600" dirty="0" smtClean="0"/>
              <a:t>  krytykował intelekt; rozum nie wpływa na proces poznania,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jedynym źródłem poznania jest intuicja,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sformułował pojęcie pędu życiowego - </a:t>
            </a:r>
            <a:r>
              <a:rPr lang="pl-PL" sz="1600" dirty="0" smtClean="0">
                <a:solidFill>
                  <a:srgbClr val="252525"/>
                </a:solidFill>
              </a:rPr>
              <a:t>świat podlega ciągłemu </a:t>
            </a:r>
          </a:p>
          <a:p>
            <a:r>
              <a:rPr lang="pl-PL" sz="1600" dirty="0" smtClean="0">
                <a:solidFill>
                  <a:srgbClr val="252525"/>
                </a:solidFill>
              </a:rPr>
              <a:t>   rozwojowi, a życie człowieka jest strumieniem przeżyć i czynów.</a:t>
            </a:r>
            <a:endParaRPr lang="pl-PL" sz="1600" dirty="0" smtClean="0"/>
          </a:p>
        </p:txBody>
      </p:sp>
      <p:pic>
        <p:nvPicPr>
          <p:cNvPr id="12290" name="Picture 2" descr="https://upload.wikimedia.org/wikipedia/commons/thumb/0/02/Henri_Bergson.jpg/220px-Henri_Berg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166806" cy="172369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00034" y="4286256"/>
            <a:ext cx="2071702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Oswald Spengler</a:t>
            </a:r>
            <a:endParaRPr lang="pl-PL" dirty="0"/>
          </a:p>
        </p:txBody>
      </p:sp>
      <p:sp>
        <p:nvSpPr>
          <p:cNvPr id="12292" name="AutoShape 4" descr="Znalezione obrazy dla zapytania Oskar Speng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294" name="Picture 6" descr="Oswald Spengler Spengler39s Future With Both Ha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643182"/>
            <a:ext cx="1299827" cy="1571636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2571736" y="3286124"/>
            <a:ext cx="6000792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  Twórca </a:t>
            </a:r>
            <a:r>
              <a:rPr lang="pl-PL" sz="1600" b="1" dirty="0" smtClean="0"/>
              <a:t>katastrofizmu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w swoim dziele „Zmierzch Zachodu” porównał rozwój cywilizacji do </a:t>
            </a:r>
          </a:p>
          <a:p>
            <a:r>
              <a:rPr lang="pl-PL" sz="1600" dirty="0" smtClean="0"/>
              <a:t>   kolejnych etapów rozwoju organizmów żywych (rozkwitanie, </a:t>
            </a:r>
          </a:p>
          <a:p>
            <a:r>
              <a:rPr lang="pl-PL" sz="1600" dirty="0" smtClean="0"/>
              <a:t>   dojrzałość, umieranie). Uważał, że kultura europejska znalazła się w </a:t>
            </a:r>
          </a:p>
          <a:p>
            <a:r>
              <a:rPr lang="pl-PL" sz="1600" dirty="0" smtClean="0"/>
              <a:t>   ostatnim, schyłkowym stadium.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00034" y="6215082"/>
            <a:ext cx="2071702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Jean – Paul Sartre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2571736" y="5000636"/>
            <a:ext cx="6000792" cy="1643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 smtClean="0"/>
              <a:t>Egzystencjalizm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człowiek, jako jedyny z wszystkich bytów ma bezpośredni wpływ na</a:t>
            </a:r>
          </a:p>
          <a:p>
            <a:r>
              <a:rPr lang="pl-PL" sz="1600" dirty="0" smtClean="0"/>
              <a:t>   to kim jest i dokonując niezależnych wyborów wyraża swoją wolność,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życie człowieka upływa w świecie pozbawionym sensu, każdy sam </a:t>
            </a:r>
          </a:p>
          <a:p>
            <a:r>
              <a:rPr lang="pl-PL" sz="1600" dirty="0" smtClean="0"/>
              <a:t>    musi podejmować decyzje, za które ponosi całkowitą </a:t>
            </a:r>
          </a:p>
          <a:p>
            <a:r>
              <a:rPr lang="pl-PL" sz="1600" dirty="0" smtClean="0"/>
              <a:t>    odpowiedzialność .</a:t>
            </a:r>
          </a:p>
        </p:txBody>
      </p:sp>
      <p:pic>
        <p:nvPicPr>
          <p:cNvPr id="12296" name="Picture 8" descr="Jean-Paul Sartre F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000636"/>
            <a:ext cx="1357306" cy="1165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85720" y="1000108"/>
            <a:ext cx="1928826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Ekspresjonizm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214546" y="1000108"/>
            <a:ext cx="642942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Kierunek w sztuce XX w., który kładzie nacisk na ekspresję – wywieranie wpływu na emocje. Dzieła  są subiektywnym wyrażaniem przeżyć i wizji autora. Krytycznie odnoszono się do współczesnej cywilizacji. Cechy  to deformacja i ostre kontury.</a:t>
            </a:r>
            <a:endParaRPr lang="pl-PL" sz="1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58" y="2500306"/>
            <a:ext cx="4191000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/>
              <a:t>Przedstawiciele:</a:t>
            </a:r>
          </a:p>
          <a:p>
            <a:endParaRPr lang="pl-PL" b="1"/>
          </a:p>
          <a:p>
            <a:r>
              <a:rPr lang="pl-PL" u="sng"/>
              <a:t>Edward Munch</a:t>
            </a:r>
            <a:r>
              <a:rPr lang="pl-PL"/>
              <a:t>  (1863 – 1944)</a:t>
            </a:r>
          </a:p>
          <a:p>
            <a:endParaRPr lang="pl-PL"/>
          </a:p>
        </p:txBody>
      </p:sp>
      <p:pic>
        <p:nvPicPr>
          <p:cNvPr id="7" name="Picture 8" descr="Edvard Munch 1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19812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EKSPRESJONIZM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143000"/>
            <a:ext cx="2552688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 algn="ctr"/>
            <a:r>
              <a:rPr lang="pl-PL" dirty="0" smtClean="0"/>
              <a:t>Edward Munch</a:t>
            </a:r>
            <a:endParaRPr lang="pl-PL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5410200"/>
            <a:ext cx="2667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Niepokój</a:t>
            </a:r>
          </a:p>
        </p:txBody>
      </p:sp>
      <p:pic>
        <p:nvPicPr>
          <p:cNvPr id="13318" name="Picture 6" descr="D:\Lena\Pictures\sztuka dwudziestolecia\Edvard_Munch_-_Anxiety_-_Google_Art_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26670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D:\Lena\Pictures\sztuka dwudziestolecia\The_Scr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05000"/>
            <a:ext cx="269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3124200" y="5410200"/>
            <a:ext cx="2667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Krzyk</a:t>
            </a:r>
          </a:p>
        </p:txBody>
      </p:sp>
      <p:pic>
        <p:nvPicPr>
          <p:cNvPr id="13321" name="Picture 3" descr="D:\Lena\Pictures\sztuka dwudziestolecia\Edvard_Munch,_Selvportrett_fra_klinikk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05000"/>
            <a:ext cx="312102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5"/>
          <p:cNvSpPr>
            <a:spLocks noChangeArrowheads="1"/>
          </p:cNvSpPr>
          <p:nvPr/>
        </p:nvSpPr>
        <p:spPr bwMode="auto">
          <a:xfrm>
            <a:off x="5867400" y="4724400"/>
            <a:ext cx="3124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dirty="0"/>
              <a:t>Autoportret w klinice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85720" y="1000108"/>
            <a:ext cx="1928826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Abstrakcjonizm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214546" y="1000108"/>
            <a:ext cx="642942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Nurt sprzeciwiający się odtwarzaniu rzeczywistości, postulujący rozumienie dzieła jako odrębnego świata, tworzonego wyłącznie za pomocą formy plastycznej (kolorów i kształtów).</a:t>
            </a:r>
            <a:endParaRPr lang="pl-PL" sz="1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495800"/>
            <a:ext cx="4191000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/>
              <a:t>Przedstawiciele:</a:t>
            </a:r>
          </a:p>
          <a:p>
            <a:endParaRPr lang="pl-PL" b="1"/>
          </a:p>
          <a:p>
            <a:r>
              <a:rPr lang="pl-PL" u="sng"/>
              <a:t>Vassily Kandinsky </a:t>
            </a:r>
            <a:r>
              <a:rPr lang="pl-PL"/>
              <a:t>(1866 – 1944)</a:t>
            </a:r>
          </a:p>
          <a:p>
            <a:endParaRPr lang="pl-PL"/>
          </a:p>
        </p:txBody>
      </p:sp>
      <p:pic>
        <p:nvPicPr>
          <p:cNvPr id="7" name="Picture 6" descr="D:\Lena\Pictures\sztuka dwudziestolecia\Vassily-Kandinsk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743200"/>
            <a:ext cx="18923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143000"/>
            <a:ext cx="3481382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VASSILY KANDINSKY  (</a:t>
            </a:r>
            <a:r>
              <a:rPr lang="pl-PL" dirty="0"/>
              <a:t>1866 – 1944)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638800" y="6096000"/>
            <a:ext cx="2819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Improwizacja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838200" y="6096000"/>
            <a:ext cx="3810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Jesień w Murmau</a:t>
            </a:r>
          </a:p>
        </p:txBody>
      </p:sp>
      <p:pic>
        <p:nvPicPr>
          <p:cNvPr id="19463" name="Picture 2" descr="D:\Lena\Pictures\sztuka dwudziestolecia\Vassily_Kandinsky,_1908_-_Autumn_in_Murn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50292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590800"/>
            <a:ext cx="3514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ABSTRAKCJONIZM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95400" y="5943600"/>
            <a:ext cx="6019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600"/>
              <a:t>Kompozycja 6.</a:t>
            </a:r>
          </a:p>
        </p:txBody>
      </p:sp>
      <p:pic>
        <p:nvPicPr>
          <p:cNvPr id="20486" name="Picture 2" descr="D:\Lena\Pictures\sztuka dwudziestolecia\Vassily_Kandinsky,_1913_-_Composition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0198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ABSTRAKCJONIZM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143000"/>
            <a:ext cx="3481382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VASSILY KANDINSKY  (</a:t>
            </a:r>
            <a:r>
              <a:rPr lang="pl-PL" dirty="0"/>
              <a:t>1866 – 1944)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5562600"/>
            <a:ext cx="419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600"/>
              <a:t>Kompozycja 8.</a:t>
            </a:r>
          </a:p>
        </p:txBody>
      </p:sp>
      <p:pic>
        <p:nvPicPr>
          <p:cNvPr id="21510" name="Picture 2" descr="D:\Lena\Pictures\sztuka dwudziestolecia\Vassily_Kandinsky,_1923_-_Composition_8,_huile_sur_toile,_140_cm_x_201_cm,_Musée_Guggenheim,_New_Y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4179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D:\Lena\Pictures\sztuka dwudziestolecia\Vassily_Kandinsky,_1939_-_Composition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44180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4648200" y="5562600"/>
            <a:ext cx="434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600"/>
              <a:t>Kompozycja 10.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ABSTRAKCJONIZM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800" y="1143000"/>
            <a:ext cx="3481382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VASSILY KANDINSKY  (</a:t>
            </a:r>
            <a:r>
              <a:rPr lang="pl-PL" dirty="0"/>
              <a:t>1866 – 1944)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42844" y="1000108"/>
            <a:ext cx="1857388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Kubizm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000232" y="1000108"/>
            <a:ext cx="692948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/>
            <a:r>
              <a:rPr lang="pl-PL" dirty="0" smtClean="0"/>
              <a:t>Kierunek w sztuce, który narodził się przed I wojną światową. Nazwa pochodzi od łacińskiego słowa </a:t>
            </a:r>
            <a:r>
              <a:rPr lang="pl-PL" i="1" dirty="0" err="1" smtClean="0"/>
              <a:t>cubus</a:t>
            </a:r>
            <a:r>
              <a:rPr lang="pl-PL" dirty="0" smtClean="0"/>
              <a:t> – kostka.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2844" y="1785926"/>
            <a:ext cx="8786874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>
              <a:buFontTx/>
              <a:buChar char="•"/>
            </a:pPr>
            <a:r>
              <a:rPr lang="pl-PL" sz="1600" dirty="0" smtClean="0"/>
              <a:t>Malarze przedstawiali postacie i przedmioty jako zestawienie prostych brył  geometrycznych.</a:t>
            </a:r>
          </a:p>
          <a:p>
            <a:pPr marL="269875" indent="-269875">
              <a:buFontTx/>
              <a:buChar char="•"/>
            </a:pPr>
            <a:r>
              <a:rPr lang="pl-PL" sz="1600" dirty="0" smtClean="0"/>
              <a:t>Ukazywali obiekty jakby były one widziane równocześnie ze wszystkich stron.</a:t>
            </a:r>
          </a:p>
          <a:p>
            <a:pPr marL="269875" indent="-269875">
              <a:buFontTx/>
              <a:buChar char="•"/>
            </a:pPr>
            <a:r>
              <a:rPr lang="pl-PL" sz="1600" dirty="0" smtClean="0"/>
              <a:t>Wprowadzono technikę kolażu, polegającą na komponowaniu elementów dzieła z różnych materiałów np. papieru, tkaniny, drewna.</a:t>
            </a:r>
            <a:endParaRPr lang="pl-PL" sz="1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3429000"/>
            <a:ext cx="4191000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/>
              <a:t>Przedstawiciele:</a:t>
            </a:r>
          </a:p>
          <a:p>
            <a:endParaRPr lang="pl-PL" b="1"/>
          </a:p>
          <a:p>
            <a:r>
              <a:rPr lang="pl-PL" u="sng"/>
              <a:t>Pablo Picasso</a:t>
            </a:r>
            <a:r>
              <a:rPr lang="pl-PL"/>
              <a:t>  (1881 – 1973)</a:t>
            </a:r>
          </a:p>
          <a:p>
            <a:endParaRPr lang="pl-PL"/>
          </a:p>
          <a:p>
            <a:r>
              <a:rPr lang="pl-PL" u="sng"/>
              <a:t>Georges Braque</a:t>
            </a:r>
            <a:r>
              <a:rPr lang="pl-PL"/>
              <a:t> (1882 – 1963)</a:t>
            </a:r>
          </a:p>
          <a:p>
            <a:endParaRPr lang="pl-PL"/>
          </a:p>
          <a:p>
            <a:r>
              <a:rPr lang="pl-PL" u="sng"/>
              <a:t>Tadeusz Makowski</a:t>
            </a:r>
            <a:r>
              <a:rPr lang="pl-PL"/>
              <a:t> (1882 – 1932)</a:t>
            </a:r>
          </a:p>
        </p:txBody>
      </p:sp>
      <p:pic>
        <p:nvPicPr>
          <p:cNvPr id="8" name="Picture 7" descr="Pablo picasso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1347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:\Lena\Pictures\sztuka dwudziestolecia\Georges_Braque,_1908,_photograph_published_in_Gelett_Burgess,_The_Wild_Men_of_Paris,_Architectural_Record,_May_1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429000"/>
            <a:ext cx="11922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http://www.agraart.pl/pics/malarze/ma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429000"/>
            <a:ext cx="1341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Przemiany w modzie.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1027" name="Picture 3" descr="D:\Lena\Pictures\dwudziestolecie\fashi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8107419" cy="554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KUBIZM 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4282" y="1143000"/>
            <a:ext cx="1857388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/>
            <a:r>
              <a:rPr lang="pl-PL" b="1" dirty="0" smtClean="0"/>
              <a:t>PABLO </a:t>
            </a:r>
            <a:r>
              <a:rPr lang="pl-PL" b="1" dirty="0"/>
              <a:t>PICASSO</a:t>
            </a:r>
          </a:p>
        </p:txBody>
      </p:sp>
      <p:pic>
        <p:nvPicPr>
          <p:cNvPr id="9221" name="Picture 1" descr="D:\Lena\Pictures\sztuka dwudziestolecia\Les_Demoiselles_d'Avig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29718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D:\Lena\Pictures\sztuka dwudziestolecia\Pablo_Picasso,_1910,_Girl_with_a_Mandolin_(Fanny_Tellier),_oil_on_canvas,_100.3_x_73.6_cm,_Museum_of_Modern_Art_New_York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28800"/>
            <a:ext cx="2425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 descr="D:\Lena\Pictures\sztuka dwudziestolecia\Pablo_Picasso,_1914-15,_Nature_morte_au_compotier_(Still_Life_with_Compote_and_Glass),_oil_on_canvas,_63.5_x_78.7_cm_(25_x_31_in),_Columbus_Museum_of_Art,_Oh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828800"/>
            <a:ext cx="31067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228600" y="5029200"/>
            <a:ext cx="2819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Panny z Avinion</a:t>
            </a: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5791200" y="4419600"/>
            <a:ext cx="3048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Martwa natura</a:t>
            </a:r>
          </a:p>
        </p:txBody>
      </p:sp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3276600" y="5257800"/>
            <a:ext cx="2438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dirty="0"/>
              <a:t>Dziewczyna z mandoliną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KUBIZM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" y="1143000"/>
            <a:ext cx="2195498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/>
            <a:r>
              <a:rPr lang="pl-PL" b="1" dirty="0" smtClean="0"/>
              <a:t>GEORGES </a:t>
            </a:r>
            <a:r>
              <a:rPr lang="pl-PL" b="1" dirty="0"/>
              <a:t>BRAQUE</a:t>
            </a:r>
          </a:p>
        </p:txBody>
      </p:sp>
      <p:pic>
        <p:nvPicPr>
          <p:cNvPr id="10245" name="Picture 1" descr="D:\Lena\Pictures\sztuka dwudziestolecia\Braque Port w Normand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28600" y="5334000"/>
            <a:ext cx="3505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Mały port w Normandii</a:t>
            </a:r>
          </a:p>
        </p:txBody>
      </p:sp>
      <p:pic>
        <p:nvPicPr>
          <p:cNvPr id="10247" name="Picture 2" descr="D:\Lena\Pictures\sztuka dwudziestolecia\Georges_Braque,_1909,_La_Roche-Guyon,_le_château_(The_Castle_at_Roche-Guyon),_oil_on_canvas,_80_x_59.5_cm,_Moderna_Museet,_Stockhol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25146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3810000" y="5334000"/>
            <a:ext cx="2514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Zamek w Roche-Guyon</a:t>
            </a:r>
          </a:p>
        </p:txBody>
      </p:sp>
      <p:pic>
        <p:nvPicPr>
          <p:cNvPr id="10249" name="Picture 3" descr="D:\Lena\Pictures\sztuka dwudziestolecia\Braque gita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828800"/>
            <a:ext cx="23764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6400800" y="4800600"/>
            <a:ext cx="2362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Gitara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143000"/>
            <a:ext cx="248125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/>
            <a:r>
              <a:rPr lang="pl-PL" b="1" dirty="0" smtClean="0"/>
              <a:t> TADEUSZ </a:t>
            </a:r>
            <a:r>
              <a:rPr lang="pl-PL" b="1" dirty="0"/>
              <a:t>MAKOWSKI</a:t>
            </a:r>
          </a:p>
        </p:txBody>
      </p:sp>
      <p:pic>
        <p:nvPicPr>
          <p:cNvPr id="11269" name="Picture 1" descr="D:\Lena\Pictures\sztuka dwudziestolecia\Pod_drogowskazemOk._1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6388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295400" y="5867400"/>
            <a:ext cx="6477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Troje dzieci pod drogowskazem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KUBIZM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14282" y="1000108"/>
            <a:ext cx="1214446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Dadaizm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428728" y="1000108"/>
            <a:ext cx="757242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Międzynarodowy ruch artystyczno-literacki w sztuce XX wieku, którego głównymi hasłami były dowolność wyrazu artystycznego, zerwanie z wszelką tradycją i swoboda twórcza odrzucająca istniejące kanony.  Dadaiści posługiwali się absurdem, zabawą, dowcipem.</a:t>
            </a:r>
            <a:endParaRPr lang="pl-PL" sz="1600" dirty="0"/>
          </a:p>
        </p:txBody>
      </p:sp>
      <p:pic>
        <p:nvPicPr>
          <p:cNvPr id="6" name="Picture 2" descr="https://upload.wikimedia.org/wikipedia/commons/thumb/c/ce/Marcel_Duchamp.jpg/220px-Marcel_Ducha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2095500" cy="247650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85720" y="4714884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Marcel  </a:t>
            </a:r>
            <a:r>
              <a:rPr lang="pl-PL" sz="1600" dirty="0" err="1" smtClean="0"/>
              <a:t>Duchampe</a:t>
            </a:r>
            <a:r>
              <a:rPr lang="pl-PL" sz="1600" dirty="0" smtClean="0"/>
              <a:t> Fontanna</a:t>
            </a:r>
            <a:endParaRPr lang="pl-PL" sz="1600" dirty="0"/>
          </a:p>
        </p:txBody>
      </p:sp>
      <p:pic>
        <p:nvPicPr>
          <p:cNvPr id="40962" name="Picture 2" descr="KANON SZTUKI - DADAIZ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214554"/>
            <a:ext cx="2405046" cy="3140991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2928926" y="5429264"/>
            <a:ext cx="242889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Man Ray</a:t>
            </a:r>
          </a:p>
          <a:p>
            <a:pPr algn="ctr"/>
            <a:r>
              <a:rPr lang="pl-PL" sz="1600" dirty="0" smtClean="0"/>
              <a:t>Skrzypce </a:t>
            </a:r>
            <a:r>
              <a:rPr lang="pl-PL" sz="1600" dirty="0" err="1" smtClean="0"/>
              <a:t>Ingresa</a:t>
            </a:r>
            <a:r>
              <a:rPr lang="pl-PL" sz="1600" dirty="0" smtClean="0"/>
              <a:t> </a:t>
            </a:r>
            <a:endParaRPr lang="pl-PL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42844" y="1000108"/>
            <a:ext cx="1714512" cy="1214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Surrealizm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857356" y="1000108"/>
            <a:ext cx="7143800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/>
            <a:r>
              <a:rPr lang="pl-PL" sz="1600" dirty="0" smtClean="0"/>
              <a:t>kierunek w sztuce powstały w 1924 roku we Francji.  Założeniem</a:t>
            </a:r>
          </a:p>
          <a:p>
            <a:pPr marL="269875" indent="-269875"/>
            <a:r>
              <a:rPr lang="pl-PL" sz="1600" dirty="0" smtClean="0"/>
              <a:t> surrealizmu było "wyrażanie wizualne percepcji wewnętrznej". Artyści starali się</a:t>
            </a:r>
          </a:p>
          <a:p>
            <a:pPr marL="269875" indent="-269875"/>
            <a:r>
              <a:rPr lang="pl-PL" sz="1600" dirty="0" smtClean="0"/>
              <a:t> wykreować obrazy burzące logiczny porządek rzeczywistości. Często były to wizje</a:t>
            </a:r>
          </a:p>
          <a:p>
            <a:pPr marL="269875" indent="-269875"/>
            <a:r>
              <a:rPr lang="pl-PL" sz="1600" dirty="0" smtClean="0"/>
              <a:t> groteskowe, z pogranicza jawy, snu, fantazji, halucynacji, a odsunięte od </a:t>
            </a:r>
          </a:p>
          <a:p>
            <a:pPr marL="269875" indent="-269875"/>
            <a:r>
              <a:rPr lang="pl-PL" sz="1600" dirty="0" smtClean="0"/>
              <a:t>racjonalizmu.</a:t>
            </a:r>
            <a:endParaRPr lang="pl-PL" sz="16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44" y="2895600"/>
            <a:ext cx="4352956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/>
              <a:t>Przedstawiciele:</a:t>
            </a:r>
          </a:p>
          <a:p>
            <a:endParaRPr lang="pl-PL" b="1"/>
          </a:p>
          <a:p>
            <a:r>
              <a:rPr lang="pl-PL" u="sng"/>
              <a:t>Salvador Dali </a:t>
            </a:r>
            <a:r>
              <a:rPr lang="pl-PL"/>
              <a:t>(1904 – 1989)</a:t>
            </a:r>
          </a:p>
          <a:p>
            <a:endParaRPr lang="pl-PL"/>
          </a:p>
          <a:p>
            <a:r>
              <a:rPr lang="pl-PL" u="sng"/>
              <a:t>Giorgio de Chirico </a:t>
            </a:r>
            <a:r>
              <a:rPr lang="pl-PL"/>
              <a:t>(1888 – 1978)</a:t>
            </a:r>
          </a:p>
          <a:p>
            <a:endParaRPr lang="pl-PL"/>
          </a:p>
          <a:p>
            <a:r>
              <a:rPr lang="pl-PL" u="sng"/>
              <a:t>Marcel Duchamp </a:t>
            </a:r>
            <a:r>
              <a:rPr lang="pl-PL"/>
              <a:t>(1887 – 1968)</a:t>
            </a:r>
          </a:p>
        </p:txBody>
      </p:sp>
      <p:pic>
        <p:nvPicPr>
          <p:cNvPr id="9" name="Picture 7" descr="Salvador Dalí, 1934 (photo by Carl Van Vechten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95600"/>
            <a:ext cx="11430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lustrac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733800"/>
            <a:ext cx="11779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Marcel Duchamp 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343400"/>
            <a:ext cx="11652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2844" y="1142984"/>
            <a:ext cx="3052754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/>
            <a:r>
              <a:rPr lang="pl-PL" dirty="0" smtClean="0"/>
              <a:t>SALVADOR DALI (</a:t>
            </a:r>
            <a:r>
              <a:rPr lang="pl-PL" dirty="0"/>
              <a:t>1904 – 1989)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" y="5410200"/>
            <a:ext cx="2514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Płonące żyrafy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819400" y="5410200"/>
            <a:ext cx="2895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Sen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867400" y="4724400"/>
            <a:ext cx="3124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Uporczywość pamięci</a:t>
            </a:r>
          </a:p>
        </p:txBody>
      </p:sp>
      <p:pic>
        <p:nvPicPr>
          <p:cNvPr id="15368" name="Picture 2" descr="D:\Lena\Pictures\sztuka dwudziestolecia\pŁONĄCE ŻYRAF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25146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 descr="D:\Lena\Pictures\sztuka dwudziestolecia\DALI UPORCZYWOŚĆ PAMIĘ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362200"/>
            <a:ext cx="314325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 descr="D:\Lena\Pictures\sztuka dwudziestolecia\dALI s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429000"/>
            <a:ext cx="299561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5"/>
          <p:cNvSpPr>
            <a:spLocks noChangeArrowheads="1"/>
          </p:cNvSpPr>
          <p:nvPr/>
        </p:nvSpPr>
        <p:spPr bwMode="auto">
          <a:xfrm>
            <a:off x="6096000" y="6400800"/>
            <a:ext cx="2895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200"/>
              <a:t>http://www.salvador-dali.com.pl/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SURREALIZM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1143000"/>
            <a:ext cx="355282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269875" indent="-269875"/>
            <a:r>
              <a:rPr lang="pl-PL" dirty="0" smtClean="0"/>
              <a:t>GIORGIO </a:t>
            </a:r>
            <a:r>
              <a:rPr lang="pl-PL" dirty="0"/>
              <a:t>DE CHIRICO (1888 – 1978)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5410200"/>
            <a:ext cx="2514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dirty="0"/>
              <a:t>Great </a:t>
            </a:r>
            <a:r>
              <a:rPr lang="pl-PL" sz="1600" dirty="0" err="1"/>
              <a:t>metaphysical</a:t>
            </a:r>
            <a:r>
              <a:rPr lang="pl-PL" sz="1600" dirty="0"/>
              <a:t> </a:t>
            </a:r>
          </a:p>
          <a:p>
            <a:pPr algn="ctr"/>
            <a:r>
              <a:rPr lang="pl-PL" sz="1600" dirty="0"/>
              <a:t>interior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971800" y="5410200"/>
            <a:ext cx="2743200" cy="7334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The song of love</a:t>
            </a: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5943600" y="5562600"/>
            <a:ext cx="2895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The evil genius of a king</a:t>
            </a:r>
          </a:p>
        </p:txBody>
      </p:sp>
      <p:pic>
        <p:nvPicPr>
          <p:cNvPr id="16392" name="Picture 2" descr="D:\Lena\Pictures\sztuka dwudziestolecia\Giorgio_de_Chirico,_1917,_Great_Metaphysical_Interior,_oil_on_canvas,_95.9_x_70.5_cm,_Museum_of_Modern_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24971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 descr="D:\Lena\Pictures\sztuka dwudziestolecia\De_Chirico's_Love_S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9413" y="1905000"/>
            <a:ext cx="27892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 descr="D:\Lena\Pictures\sztuka dwudziestolecia\Giorgio_de_Chirico,_1914-15,_Le_mauvais_génie_d’un_roi_(The_Evil_Genius_of_a_King),_oil_on_canvas,_61_×_50.2_cm,_Museum_of_Modern_Art,_New_Yo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2963" y="1905000"/>
            <a:ext cx="29352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SURREALIZM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1143000"/>
            <a:ext cx="355282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MARCEL </a:t>
            </a:r>
            <a:r>
              <a:rPr lang="pl-PL" dirty="0"/>
              <a:t>DUCHAMP  (1887 – 1968)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0" y="6096000"/>
            <a:ext cx="2819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 dirty="0" err="1"/>
              <a:t>Nude</a:t>
            </a:r>
            <a:r>
              <a:rPr lang="pl-PL" sz="1600" dirty="0"/>
              <a:t> </a:t>
            </a:r>
            <a:r>
              <a:rPr lang="pl-PL" sz="1600" dirty="0" err="1"/>
              <a:t>Descending</a:t>
            </a:r>
            <a:r>
              <a:rPr lang="pl-PL" sz="1600" dirty="0"/>
              <a:t> a </a:t>
            </a:r>
            <a:r>
              <a:rPr lang="pl-PL" sz="1600" dirty="0" err="1"/>
              <a:t>Staircase</a:t>
            </a:r>
            <a:r>
              <a:rPr lang="pl-PL" sz="1600" dirty="0"/>
              <a:t>,</a:t>
            </a:r>
          </a:p>
          <a:p>
            <a:pPr algn="ctr"/>
            <a:r>
              <a:rPr lang="pl-PL" sz="1600" dirty="0"/>
              <a:t> No. 2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219200" y="6096000"/>
            <a:ext cx="2819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Nude</a:t>
            </a:r>
            <a:r>
              <a:rPr lang="pl-PL" sz="1600" dirty="0"/>
              <a:t> (</a:t>
            </a:r>
            <a:r>
              <a:rPr lang="pl-PL" sz="1600" dirty="0" err="1"/>
              <a:t>Study</a:t>
            </a:r>
            <a:r>
              <a:rPr lang="pl-PL" sz="1600" dirty="0"/>
              <a:t>)</a:t>
            </a:r>
          </a:p>
          <a:p>
            <a:pPr algn="ctr"/>
            <a:r>
              <a:rPr lang="en-US" sz="1600" dirty="0"/>
              <a:t>Sad Young Man on a Train </a:t>
            </a:r>
            <a:endParaRPr lang="pl-PL" sz="1600" dirty="0"/>
          </a:p>
        </p:txBody>
      </p:sp>
      <p:pic>
        <p:nvPicPr>
          <p:cNvPr id="17415" name="Picture 4" descr="Duchamp - Nude Descending a Stairc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00" y="1905000"/>
            <a:ext cx="246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D:\Lena\Pictures\sztuka dwudziestolecia\Marcel_Duchamp,_1911-12,_Nude_(Study),_Sad_Young_Man_on_a_Train_(Nu_-esquisse-,_jeune_homme_triste_dans_un_train),_Peggy_Guggenheim_Collection,_Ven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2874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SURREALIZM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pl-PL" dirty="0" smtClean="0"/>
              <a:t>Sztuka w dwudziestoleciu.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85720" y="1000108"/>
            <a:ext cx="1785950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Futuryzm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071670" y="1000108"/>
            <a:ext cx="6715172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/>
            <a:r>
              <a:rPr lang="pl-PL" sz="1600" dirty="0" smtClean="0"/>
              <a:t>      Awangardowy kierunek w kulturze (zwłaszcza w literaturze),  który narodził się we Włoszech na początku XX wieku. Założeniem futuryzmu  było „patrzenie w przyszłość”, odrzucanie przeszłości i tradycji.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429000"/>
            <a:ext cx="4191000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b="1"/>
              <a:t>Przedstawiciele:</a:t>
            </a:r>
          </a:p>
          <a:p>
            <a:endParaRPr lang="pl-PL" b="1"/>
          </a:p>
          <a:p>
            <a:r>
              <a:rPr lang="pl-PL" u="sng"/>
              <a:t>Umberto Boccioni </a:t>
            </a:r>
            <a:r>
              <a:rPr lang="pl-PL"/>
              <a:t>(1882 – 1916)</a:t>
            </a:r>
          </a:p>
          <a:p>
            <a:endParaRPr lang="pl-PL"/>
          </a:p>
          <a:p>
            <a:r>
              <a:rPr lang="pl-PL" u="sng"/>
              <a:t>Gino Severini </a:t>
            </a:r>
            <a:r>
              <a:rPr lang="pl-PL"/>
              <a:t>(1883 – 1966)</a:t>
            </a:r>
          </a:p>
          <a:p>
            <a:endParaRPr lang="pl-PL"/>
          </a:p>
          <a:p>
            <a:r>
              <a:rPr lang="pl-PL" u="sng"/>
              <a:t>Giacomo Balla </a:t>
            </a:r>
            <a:r>
              <a:rPr lang="pl-PL"/>
              <a:t>(1871 – 1958)</a:t>
            </a:r>
          </a:p>
        </p:txBody>
      </p:sp>
      <p:pic>
        <p:nvPicPr>
          <p:cNvPr id="7" name="Picture 7" descr="D:\Lena\Pictures\sztuka dwudziestolecia\240px-Umberto-Boccio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19400"/>
            <a:ext cx="131603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s://upload.wikimedia.org/wikipedia/commons/thumb/f/fa/Gino_Severini.jpg/220px-Gino_Sever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733800"/>
            <a:ext cx="14097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1143000"/>
            <a:ext cx="3409944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UMBERTO </a:t>
            </a:r>
            <a:r>
              <a:rPr lang="pl-PL" dirty="0"/>
              <a:t>BOCCIONI (1882 – 1916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81200" y="6096000"/>
            <a:ext cx="5562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Dynamizm cyklisty</a:t>
            </a:r>
          </a:p>
        </p:txBody>
      </p:sp>
      <p:pic>
        <p:nvPicPr>
          <p:cNvPr id="23558" name="Picture 6" descr="D:\Lena\Pictures\sztuka dwudziestolecia\Umberto_Boccioni,_1913,_Dynamism_of_a_Cyclist_(Dinamismo_di_un_ciclista),_oil_on_canvas,_70_x_95_cm,_Gianni_Mattioli_Collection,_on_long-term_loan_to_the_Peggy_Guggenheim_Collection,_Ven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0"/>
            <a:ext cx="55705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274638"/>
            <a:ext cx="840108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FUTURYZM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Przemiany w modzie.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1026" name="Picture 2" descr="D:\Lena\Pictures\dwudziestolecie\2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111250"/>
            <a:ext cx="8255000" cy="4635500"/>
          </a:xfrm>
          <a:prstGeom prst="rect">
            <a:avLst/>
          </a:prstGeom>
          <a:noFill/>
        </p:spPr>
      </p:pic>
      <p:pic>
        <p:nvPicPr>
          <p:cNvPr id="5" name="Picture 4" descr="D:\Lena\Pictures\dwudziestolecie\moda-dwudziestolec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857760"/>
            <a:ext cx="2146546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4800" y="1143000"/>
            <a:ext cx="3409944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UMBERTO </a:t>
            </a:r>
            <a:r>
              <a:rPr lang="pl-PL" dirty="0"/>
              <a:t>BOCCIONI (1882 – 1916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38200" y="5562600"/>
            <a:ext cx="3200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Hałas uliczny</a:t>
            </a:r>
          </a:p>
        </p:txBody>
      </p:sp>
      <p:pic>
        <p:nvPicPr>
          <p:cNvPr id="24582" name="Picture 2" descr="D:\Lena\Pictures\sztuka dwudziestolecia\boccioni_halas_ulicz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325278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914400" y="6477000"/>
            <a:ext cx="3200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200"/>
              <a:t>www.magazynsztuki.pl/umberto-boccioni/</a:t>
            </a:r>
          </a:p>
        </p:txBody>
      </p:sp>
      <p:pic>
        <p:nvPicPr>
          <p:cNvPr id="24584" name="Picture 2" descr="Grafika bez ustawionego tekstu alternatywnego: Wizje symultanicz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4724400" y="5562600"/>
            <a:ext cx="3429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Symultaniczny widok z okna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5720" y="274638"/>
            <a:ext cx="840108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FUTURYZM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1143000"/>
            <a:ext cx="2981316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GINO </a:t>
            </a:r>
            <a:r>
              <a:rPr lang="pl-PL" dirty="0"/>
              <a:t>SEVERINI (1883 – 1966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6800" y="6019800"/>
            <a:ext cx="2895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Błękitna tancerka</a:t>
            </a:r>
          </a:p>
        </p:txBody>
      </p:sp>
      <p:pic>
        <p:nvPicPr>
          <p:cNvPr id="25606" name="Picture 2" descr="D:\Lena\Pictures\sztuka dwudziestolecia\Gino Severini - Pociąg pancer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057400"/>
            <a:ext cx="28495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D:\Lena\Pictures\sztuka dwudziestolecia\guggvenice_mof_09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057400"/>
            <a:ext cx="28956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4953000" y="5943600"/>
            <a:ext cx="2895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Pociąg pancerny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5720" y="274638"/>
            <a:ext cx="857256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FUTURYZM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04800" y="1143000"/>
            <a:ext cx="319563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pl-PL" dirty="0" smtClean="0"/>
              <a:t>GIACOMO </a:t>
            </a:r>
            <a:r>
              <a:rPr lang="pl-PL" dirty="0"/>
              <a:t>BALLA (1871 – 1958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5791200"/>
            <a:ext cx="3657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Dziewczyna biegnąca na balkonie</a:t>
            </a:r>
          </a:p>
        </p:txBody>
      </p:sp>
      <p:pic>
        <p:nvPicPr>
          <p:cNvPr id="26630" name="Picture 2" descr="D:\Lena\Pictures\sztuka dwudziestolecia\Giacomo Balla - Dziewczynka biegnąca na balko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68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D:\Lena\Pictures\sztuka dwudziestolecia\GIACOMO BALLA DYNAMIZM PSA NA SMYCZ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05000"/>
            <a:ext cx="480536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191000" y="5791200"/>
            <a:ext cx="4800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1600"/>
              <a:t>Dynamizm psa na smyczy</a:t>
            </a:r>
          </a:p>
        </p:txBody>
      </p:sp>
      <p:sp>
        <p:nvSpPr>
          <p:cNvPr id="26633" name="Rectangle 5"/>
          <p:cNvSpPr>
            <a:spLocks noChangeArrowheads="1"/>
          </p:cNvSpPr>
          <p:nvPr/>
        </p:nvSpPr>
        <p:spPr bwMode="auto">
          <a:xfrm>
            <a:off x="914400" y="6477000"/>
            <a:ext cx="541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200"/>
              <a:t>http://butterfield-reignbeau.blogspot.com/2011/03/futuryzm.html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5720" y="274638"/>
            <a:ext cx="8643998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FUTURYZM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Przemiany w modzie.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2051" name="Picture 3" descr="D:\Lena\Pictures\dwudziestolecie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4311652" cy="3250741"/>
          </a:xfrm>
          <a:prstGeom prst="rect">
            <a:avLst/>
          </a:prstGeom>
          <a:noFill/>
        </p:spPr>
      </p:pic>
      <p:pic>
        <p:nvPicPr>
          <p:cNvPr id="10" name="Picture 2" descr="D:\Lena\Pictures\dwudziestolecie\pla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85794"/>
            <a:ext cx="3486150" cy="5715000"/>
          </a:xfrm>
          <a:prstGeom prst="rect">
            <a:avLst/>
          </a:prstGeom>
          <a:noFill/>
        </p:spPr>
      </p:pic>
      <p:pic>
        <p:nvPicPr>
          <p:cNvPr id="2055" name="Picture 7" descr="D:\Lena\Pictures\dwudziestolecie\z14483449Q,Po-panujacej-w-latach-20--modzie-na-chlopczyce-w-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785794"/>
            <a:ext cx="2928958" cy="253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Przemiany w modzie.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pic>
        <p:nvPicPr>
          <p:cNvPr id="2053" name="Picture 5" descr="D:\Lena\Pictures\dwudziestolecie\109b04e417ff78c6c57c68c038e23671,61,19,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3"/>
            <a:ext cx="3845634" cy="3429024"/>
          </a:xfrm>
          <a:prstGeom prst="rect">
            <a:avLst/>
          </a:prstGeom>
          <a:noFill/>
        </p:spPr>
      </p:pic>
      <p:pic>
        <p:nvPicPr>
          <p:cNvPr id="3076" name="Picture 4" descr="D:\Lena\Pictures\dwudziestolecie\Canadian-Prime-Minister-Pierre-Trudeau-500x3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857232"/>
            <a:ext cx="3595224" cy="2444752"/>
          </a:xfrm>
          <a:prstGeom prst="rect">
            <a:avLst/>
          </a:prstGeom>
          <a:noFill/>
        </p:spPr>
      </p:pic>
      <p:pic>
        <p:nvPicPr>
          <p:cNvPr id="3077" name="Picture 5" descr="D:\Lena\Pictures\dwudziestolecie\c753f1da-8f60-4f6f-a635-1db076a720b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786190"/>
            <a:ext cx="4929222" cy="2706619"/>
          </a:xfrm>
          <a:prstGeom prst="rect">
            <a:avLst/>
          </a:prstGeom>
          <a:noFill/>
        </p:spPr>
      </p:pic>
      <p:pic>
        <p:nvPicPr>
          <p:cNvPr id="3078" name="Picture 6" descr="D:\Lena\Pictures\dwudziestolecie\Bal-mody-H.-Europejski-36-NAC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786190"/>
            <a:ext cx="3798012" cy="2714644"/>
          </a:xfrm>
          <a:prstGeom prst="rect">
            <a:avLst/>
          </a:prstGeom>
          <a:noFill/>
        </p:spPr>
      </p:pic>
      <p:pic>
        <p:nvPicPr>
          <p:cNvPr id="3079" name="Picture 7" descr="D:\Lena\Pictures\dwudziestolecie\it_o_74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124532"/>
            <a:ext cx="1450981" cy="1828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Rozwój techniki po I wojnie światowej.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42910" y="1000108"/>
            <a:ext cx="7500990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1. Pojawienie się na rynku sprzętów AGD.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642910" y="1500174"/>
            <a:ext cx="264320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lodówki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286116" y="1500174"/>
            <a:ext cx="242889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odkurzacze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715008" y="1500174"/>
            <a:ext cx="242889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pralki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642910" y="2714620"/>
            <a:ext cx="371477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radia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642910" y="2214554"/>
            <a:ext cx="7500990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2. Coraz więcej domów było wyposażone w:</a:t>
            </a:r>
            <a:endParaRPr lang="pl-PL" b="1" dirty="0"/>
          </a:p>
        </p:txBody>
      </p:sp>
      <p:sp>
        <p:nvSpPr>
          <p:cNvPr id="13" name="Prostokąt 12"/>
          <p:cNvSpPr/>
          <p:nvPr/>
        </p:nvSpPr>
        <p:spPr>
          <a:xfrm>
            <a:off x="4357686" y="2714620"/>
            <a:ext cx="378621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telefony</a:t>
            </a:r>
            <a:endParaRPr lang="pl-PL" dirty="0"/>
          </a:p>
        </p:txBody>
      </p:sp>
      <p:pic>
        <p:nvPicPr>
          <p:cNvPr id="11268" name="Picture 4" descr="Znalezione obrazy dla zapytania przedwojenny telef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1476352" cy="1476352"/>
          </a:xfrm>
          <a:prstGeom prst="rect">
            <a:avLst/>
          </a:prstGeom>
          <a:noFill/>
        </p:spPr>
      </p:pic>
      <p:pic>
        <p:nvPicPr>
          <p:cNvPr id="11273" name="Picture 9" descr="D:\Lena\Pictures\dwudziestolecie\przedwojenny-polski-telefon-cb-27-w-100-sprawny-2-przedwojenny-polski-telefon-cb-27-w-100-sprawny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1" y="3428999"/>
            <a:ext cx="1927323" cy="1285885"/>
          </a:xfrm>
          <a:prstGeom prst="rect">
            <a:avLst/>
          </a:prstGeom>
          <a:noFill/>
        </p:spPr>
      </p:pic>
      <p:pic>
        <p:nvPicPr>
          <p:cNvPr id="11275" name="Picture 11" descr="Znalezione obrazy dla zapytania radio przedwojen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357562"/>
            <a:ext cx="1905000" cy="1343026"/>
          </a:xfrm>
          <a:prstGeom prst="rect">
            <a:avLst/>
          </a:prstGeom>
          <a:noFill/>
        </p:spPr>
      </p:pic>
      <p:sp>
        <p:nvSpPr>
          <p:cNvPr id="20" name="Prostokąt 19"/>
          <p:cNvSpPr/>
          <p:nvPr/>
        </p:nvSpPr>
        <p:spPr>
          <a:xfrm>
            <a:off x="1000100" y="5072074"/>
            <a:ext cx="664373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UWARUNKOWANIA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1000100" y="5572140"/>
            <a:ext cx="664373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elektryfikacja</a:t>
            </a:r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1000100" y="6072206"/>
            <a:ext cx="664373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wzrost zamożności społeczeństwa (do czasu wielkiego kryzysu)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Rozwój techniki po I wojnie światowej.</a:t>
            </a:r>
            <a:endParaRPr lang="pl-PL" dirty="0"/>
          </a:p>
        </p:txBody>
      </p:sp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42910" y="1000108"/>
            <a:ext cx="7500990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/>
              <a:t>3. Rozwój transportu: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642910" y="1500174"/>
            <a:ext cx="264320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drogowego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286116" y="1500174"/>
            <a:ext cx="242889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lotniczego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715008" y="1500174"/>
            <a:ext cx="242889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morskiego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285852" y="2928934"/>
            <a:ext cx="685804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rozwój motoryzacji dzięki wprowadzeniu produkcji taśmowej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285852" y="2428868"/>
            <a:ext cx="685804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UWARUNKOWANIA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1285852" y="3429000"/>
            <a:ext cx="685804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rozbudowa dróg, głównie dzięki robotom publicznym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1285852" y="3929066"/>
            <a:ext cx="685804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unowocześnienie samolotów i samochodów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1285852" y="4429132"/>
            <a:ext cx="685804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wzrost zapotrzebowania na skrócenie czasu podróży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285852" y="4929198"/>
            <a:ext cx="685804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obniżenie kosztów przewozu sprzyjało rozwojowi turystyki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85720" y="142852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Rozwój techniki po I wojnie światowej.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D:\Lena\Pictures\dwudziestolecie\mercedes_170v_cabrio_1_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928671"/>
            <a:ext cx="2071702" cy="2126016"/>
          </a:xfrm>
          <a:prstGeom prst="rect">
            <a:avLst/>
          </a:prstGeom>
          <a:noFill/>
        </p:spPr>
      </p:pic>
      <p:pic>
        <p:nvPicPr>
          <p:cNvPr id="26627" name="Picture 3" descr="D:\Lena\Pictures\dwudziestolecie\b_m_w_1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928670"/>
            <a:ext cx="3030929" cy="2071702"/>
          </a:xfrm>
          <a:prstGeom prst="rect">
            <a:avLst/>
          </a:prstGeom>
          <a:noFill/>
        </p:spPr>
      </p:pic>
      <p:pic>
        <p:nvPicPr>
          <p:cNvPr id="26629" name="Picture 5" descr="D:\Lena\Pictures\dwudziestolecie\z16719743Q,BMW-3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9" y="928670"/>
            <a:ext cx="3110061" cy="2071702"/>
          </a:xfrm>
          <a:prstGeom prst="rect">
            <a:avLst/>
          </a:prstGeom>
          <a:noFill/>
        </p:spPr>
      </p:pic>
      <p:pic>
        <p:nvPicPr>
          <p:cNvPr id="26630" name="Picture 6" descr="D:\Lena\Pictures\dwudziestolecie\p_84_zdj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786190"/>
            <a:ext cx="2900365" cy="2031341"/>
          </a:xfrm>
          <a:prstGeom prst="rect">
            <a:avLst/>
          </a:prstGeom>
          <a:noFill/>
        </p:spPr>
      </p:pic>
      <p:pic>
        <p:nvPicPr>
          <p:cNvPr id="26631" name="Picture 7" descr="D:\Lena\Pictures\dwudziestolecie\austin_sixs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071942"/>
            <a:ext cx="2032266" cy="1704972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428596" y="5857892"/>
            <a:ext cx="200026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Austin SIX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85720" y="3000372"/>
            <a:ext cx="207170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Mercedes 170V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2500298" y="3000372"/>
            <a:ext cx="628654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           BMW 326                                    BMW 327                                        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571736" y="5857892"/>
            <a:ext cx="3000396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MG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5715008" y="5857892"/>
            <a:ext cx="292895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Hudson Model </a:t>
            </a:r>
            <a:r>
              <a:rPr lang="pl-PL" dirty="0" err="1" smtClean="0"/>
              <a:t>Special</a:t>
            </a:r>
            <a:r>
              <a:rPr lang="pl-PL" dirty="0" smtClean="0"/>
              <a:t> </a:t>
            </a:r>
            <a:r>
              <a:rPr lang="pl-PL" dirty="0" err="1" smtClean="0"/>
              <a:t>Six</a:t>
            </a:r>
            <a:endParaRPr lang="pl-PL" dirty="0"/>
          </a:p>
        </p:txBody>
      </p:sp>
      <p:pic>
        <p:nvPicPr>
          <p:cNvPr id="26632" name="Picture 8" descr="D:\Lena\Pictures\dwudziestolecie\mg_1_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3947944"/>
            <a:ext cx="2928958" cy="182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1357</Words>
  <Application>Microsoft Office PowerPoint</Application>
  <PresentationFormat>Pokaz na ekranie (4:3)</PresentationFormat>
  <Paragraphs>292</Paragraphs>
  <Slides>42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Motyw pakietu Office</vt:lpstr>
      <vt:lpstr>Kultura dwudziestolecia międzywojennego. </vt:lpstr>
      <vt:lpstr>Zmiany społeczne po I wojnie św.</vt:lpstr>
      <vt:lpstr>Przemiany w modzie.</vt:lpstr>
      <vt:lpstr>Przemiany w modzie.</vt:lpstr>
      <vt:lpstr>Przemiany w modzie.</vt:lpstr>
      <vt:lpstr>Przemiany w modzie.</vt:lpstr>
      <vt:lpstr>Rozwój techniki po I wojnie światowej.</vt:lpstr>
      <vt:lpstr>Rozwój techniki po I wojnie światowej.</vt:lpstr>
      <vt:lpstr>Slajd 9</vt:lpstr>
      <vt:lpstr>Kultura masowa.</vt:lpstr>
      <vt:lpstr>Slajd 11</vt:lpstr>
      <vt:lpstr>Rozwój mass  mediów.</vt:lpstr>
      <vt:lpstr>Sztuka filmowa</vt:lpstr>
      <vt:lpstr>Film w państwach totalitarnych</vt:lpstr>
      <vt:lpstr>Film w państwach totalitarnych</vt:lpstr>
      <vt:lpstr>Architektura międzywojenna.</vt:lpstr>
      <vt:lpstr>Architektura międzywojenna.</vt:lpstr>
      <vt:lpstr>Architektura w państwach totalitarnych</vt:lpstr>
      <vt:lpstr>Architektura – Albert Speer.</vt:lpstr>
      <vt:lpstr>Slajd 20</vt:lpstr>
      <vt:lpstr>Slajd 21</vt:lpstr>
      <vt:lpstr>Filozofia dwudziestolecia.</vt:lpstr>
      <vt:lpstr>Sztuka w dwudziestoleciu.</vt:lpstr>
      <vt:lpstr>Slajd 24</vt:lpstr>
      <vt:lpstr>Sztuka w dwudziestoleciu.</vt:lpstr>
      <vt:lpstr>Slajd 26</vt:lpstr>
      <vt:lpstr>Slajd 27</vt:lpstr>
      <vt:lpstr>Slajd 28</vt:lpstr>
      <vt:lpstr>Sztuka w dwudziestoleciu.</vt:lpstr>
      <vt:lpstr>Slajd 30</vt:lpstr>
      <vt:lpstr>Slajd 31</vt:lpstr>
      <vt:lpstr>Slajd 32</vt:lpstr>
      <vt:lpstr>Sztuka w dwudziestoleciu.</vt:lpstr>
      <vt:lpstr>Sztuka w dwudziestoleciu.</vt:lpstr>
      <vt:lpstr>Slajd 35</vt:lpstr>
      <vt:lpstr>Slajd 36</vt:lpstr>
      <vt:lpstr>Slajd 37</vt:lpstr>
      <vt:lpstr>Sztuka w dwudziestoleciu.</vt:lpstr>
      <vt:lpstr>Slajd 39</vt:lpstr>
      <vt:lpstr>Slajd 40</vt:lpstr>
      <vt:lpstr>Slajd 41</vt:lpstr>
      <vt:lpstr>Slajd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Kultura dwudziestolecia międzywojennego. </dc:title>
  <dc:creator>Lena</dc:creator>
  <cp:lastModifiedBy>Lena</cp:lastModifiedBy>
  <cp:revision>80</cp:revision>
  <dcterms:created xsi:type="dcterms:W3CDTF">2013-09-26T20:29:59Z</dcterms:created>
  <dcterms:modified xsi:type="dcterms:W3CDTF">2016-11-24T04:15:25Z</dcterms:modified>
</cp:coreProperties>
</file>