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88" r:id="rId19"/>
    <p:sldId id="273" r:id="rId20"/>
    <p:sldId id="289" r:id="rId21"/>
    <p:sldId id="274" r:id="rId22"/>
    <p:sldId id="290" r:id="rId23"/>
    <p:sldId id="291" r:id="rId24"/>
    <p:sldId id="275" r:id="rId25"/>
    <p:sldId id="285" r:id="rId26"/>
    <p:sldId id="276" r:id="rId27"/>
    <p:sldId id="28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Barok w Polsce</a:t>
            </a:r>
            <a:br>
              <a:rPr lang="pl-PL" dirty="0" smtClean="0"/>
            </a:br>
            <a:r>
              <a:rPr lang="pl-PL" dirty="0" smtClean="0"/>
              <a:t>II Gim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Opracowała Helena Tomaszewska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295400"/>
            <a:ext cx="8153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Rozwój architektury barokowej w Polsce jest ściśle związany z mecenatem</a:t>
            </a:r>
          </a:p>
          <a:p>
            <a:pPr algn="ctr"/>
            <a:r>
              <a:rPr lang="pl-PL" dirty="0"/>
              <a:t>Kościoła katolickiego i kontrreformacją.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3048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pic>
        <p:nvPicPr>
          <p:cNvPr id="13318" name="Picture 6" descr="454px-Krakow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3168650" cy="418147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38600" y="5486400"/>
            <a:ext cx="3429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/>
              <a:t>Kościół jezuitów w Krakowie </a:t>
            </a:r>
          </a:p>
          <a:p>
            <a:r>
              <a:rPr lang="pl-PL" dirty="0"/>
              <a:t>pod wezwaniem św.  Apostołów </a:t>
            </a:r>
          </a:p>
          <a:p>
            <a:r>
              <a:rPr lang="pl-PL" dirty="0"/>
              <a:t>Piotra i Pawła.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00px-Poland_Klimontow_-_St_Joseph_chu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3810000" cy="5715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76800" y="5786454"/>
            <a:ext cx="4114800" cy="8429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/>
              <a:t>Kościół św. Józefa w Klimontowie, </a:t>
            </a:r>
          </a:p>
          <a:p>
            <a:r>
              <a:rPr lang="pl-PL" dirty="0"/>
              <a:t>Wawrzyniec Senes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0034" y="142852"/>
            <a:ext cx="8153400" cy="6238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50px-Fara_Poznan_Fas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286250" cy="5715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48200" y="5786454"/>
            <a:ext cx="4114800" cy="7667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/>
              <a:t>Kościół farny w Poznaniu – FARA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2286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35px-Dominican_church_in_Lv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763963" cy="51816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2286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48200" y="5410200"/>
            <a:ext cx="41148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/>
              <a:t>Kościół Dominikanów we Lwowie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50px-Fara_Poznan_wnetrz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514850" cy="60198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257800" y="5562600"/>
            <a:ext cx="37338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/>
              <a:t>Kościół farny w Poznaniu</a:t>
            </a:r>
          </a:p>
          <a:p>
            <a:r>
              <a:rPr lang="pl-PL" dirty="0"/>
              <a:t>WNĘTRZE FARY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81600" y="228600"/>
            <a:ext cx="38100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6. ARCHITEKTURA  POLSKA </a:t>
            </a:r>
          </a:p>
          <a:p>
            <a:pPr algn="ctr"/>
            <a:r>
              <a:rPr lang="pl-PL" dirty="0"/>
              <a:t>DOBY BAROKU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00px-Ko%C5%9Bci%C3%B3%C5%82_Naj%C5%9Bwi%C4%99tszej_Krwi_Pana_Jezusa_wn%C4%99trze_Pozna%C5%84_R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248400" cy="46863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71604" y="5929330"/>
            <a:ext cx="64008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Barokowe wyposażenie kościoła </a:t>
            </a:r>
          </a:p>
          <a:p>
            <a:pPr algn="ctr"/>
            <a:r>
              <a:rPr lang="pl-PL" dirty="0"/>
              <a:t>Najświętszej Krwi Pana Jezusa w Poznaniu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__Peter_and_St__Paul%27s_Church_in_Vilniu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057650" cy="54102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53000" y="5486400"/>
            <a:ext cx="37338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/>
              <a:t>Wnętrze kościoła św. Piotra i Pawła</a:t>
            </a:r>
          </a:p>
          <a:p>
            <a:r>
              <a:rPr lang="pl-PL"/>
              <a:t>w Wilnie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58" y="5429264"/>
            <a:ext cx="8543956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 smtClean="0"/>
              <a:t>Widok na Kalwarię Zebrzydowską</a:t>
            </a:r>
          </a:p>
          <a:p>
            <a:r>
              <a:rPr lang="pl-PL" sz="1200" dirty="0" smtClean="0"/>
              <a:t>http</a:t>
            </a:r>
            <a:r>
              <a:rPr lang="pl-PL" sz="1200" dirty="0" smtClean="0"/>
              <a:t>://pl.wikipedia.org/wiki/Bazylika_Matki_Bo%C5%BCej_Anielskiej_w_Kalwarii_Zebrzydowskiej#/media/File:Klasztor.PNG</a:t>
            </a:r>
            <a:endParaRPr lang="pl-PL" sz="1200" dirty="0"/>
          </a:p>
        </p:txBody>
      </p:sp>
      <p:pic>
        <p:nvPicPr>
          <p:cNvPr id="6146" name="Picture 2" descr="E:\Lena\Pictures\Barok w Polsce\Kalwaria Zebrzydows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8849094" cy="257176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1357298"/>
            <a:ext cx="864399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b="1" dirty="0" smtClean="0"/>
              <a:t>Kalwaria </a:t>
            </a:r>
            <a:r>
              <a:rPr lang="pl-PL" dirty="0" smtClean="0"/>
              <a:t>– zespól budowli (kaplic) upamiętniających mękę Chrystusa, rozmieszczonych</a:t>
            </a:r>
          </a:p>
          <a:p>
            <a:pPr algn="ctr"/>
            <a:r>
              <a:rPr lang="pl-PL" dirty="0" smtClean="0"/>
              <a:t> w krajobrazie mającym przypominać jak najbardziej krajobraz jerozolimski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58" y="5857892"/>
            <a:ext cx="8543956" cy="7143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 smtClean="0"/>
              <a:t>Widok na Kalwarię Zebrzydowską</a:t>
            </a:r>
          </a:p>
          <a:p>
            <a:r>
              <a:rPr lang="pl-PL" sz="1200" dirty="0" smtClean="0"/>
              <a:t>https://www.visitmalopolska.pl/Strony/kalwaria-zebrzydowska-zespol-architektoniczno-parkowy-216.aspx</a:t>
            </a:r>
            <a:endParaRPr lang="pl-PL" sz="1200" dirty="0"/>
          </a:p>
        </p:txBody>
      </p:sp>
      <p:pic>
        <p:nvPicPr>
          <p:cNvPr id="7170" name="Picture 2" descr="E:\Lena\Pictures\Barok w Polsce\Pres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894406" cy="4420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1219200"/>
            <a:ext cx="8153400" cy="5667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Mecenat królewski  - rozbudowano zamek królewski w Warszawie</a:t>
            </a:r>
            <a:r>
              <a:rPr lang="pl-PL" dirty="0" smtClean="0"/>
              <a:t>,</a:t>
            </a:r>
            <a:endParaRPr lang="pl-PL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34" y="142852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43438" y="6215082"/>
            <a:ext cx="421484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http://</a:t>
            </a:r>
            <a:r>
              <a:rPr lang="pl-PL" sz="1200" dirty="0" smtClean="0"/>
              <a:t>pl.wikipedia.org/wiki/Zamek_Krolewski_w_Warszawie</a:t>
            </a:r>
            <a:endParaRPr lang="pl-PL" sz="1200" dirty="0"/>
          </a:p>
        </p:txBody>
      </p:sp>
      <p:pic>
        <p:nvPicPr>
          <p:cNvPr id="10242" name="Picture 2" descr="E:\Lena\Pictures\Barok w Polsce\240px-POL_Warsaw_Royal_Castle_2008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659020" cy="2500330"/>
          </a:xfrm>
          <a:prstGeom prst="rect">
            <a:avLst/>
          </a:prstGeom>
          <a:noFill/>
        </p:spPr>
      </p:pic>
      <p:pic>
        <p:nvPicPr>
          <p:cNvPr id="10246" name="Picture 6" descr="E:\Lena\Pictures\Barok w Polsce\2_Zamek_Krolewski_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00240"/>
            <a:ext cx="4738694" cy="3068304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4071934" y="5143512"/>
            <a:ext cx="471490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Sala balowa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71472" y="714356"/>
            <a:ext cx="81534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b="1" dirty="0">
                <a:ln w="50800"/>
                <a:solidFill>
                  <a:sysClr val="windowText" lastClr="000000"/>
                </a:solidFill>
              </a:rPr>
              <a:t>Barok - </a:t>
            </a:r>
            <a:r>
              <a:rPr lang="pl-PL" dirty="0">
                <a:ln w="50800"/>
                <a:solidFill>
                  <a:sysClr val="windowText" lastClr="000000"/>
                </a:solidFill>
              </a:rPr>
              <a:t>epoka w dziejach kultury europejskiej, która w Rzeczpospolitej  </a:t>
            </a:r>
          </a:p>
          <a:p>
            <a:pPr algn="ctr"/>
            <a:r>
              <a:rPr lang="pl-PL" dirty="0">
                <a:ln w="50800"/>
                <a:solidFill>
                  <a:sysClr val="windowText" lastClr="000000"/>
                </a:solidFill>
              </a:rPr>
              <a:t>przypada na okres od </a:t>
            </a:r>
            <a:r>
              <a:rPr lang="pl-PL" dirty="0" smtClean="0">
                <a:ln w="50800"/>
                <a:solidFill>
                  <a:sysClr val="windowText" lastClr="000000"/>
                </a:solidFill>
              </a:rPr>
              <a:t>połowy </a:t>
            </a:r>
            <a:r>
              <a:rPr lang="pl-PL" dirty="0">
                <a:ln w="50800"/>
                <a:solidFill>
                  <a:sysClr val="windowText" lastClr="000000"/>
                </a:solidFill>
              </a:rPr>
              <a:t>XVI do połowy XVIII w.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2133600"/>
            <a:ext cx="8153400" cy="1905000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b="1" u="sng" dirty="0">
                <a:ln w="50800"/>
                <a:solidFill>
                  <a:schemeClr val="tx1"/>
                </a:solidFill>
                <a:latin typeface="+mj-lt"/>
              </a:rPr>
              <a:t>1. Cechy polskiego baroku:</a:t>
            </a:r>
          </a:p>
          <a:p>
            <a:pPr>
              <a:buFontTx/>
              <a:buChar char="•"/>
            </a:pPr>
            <a:r>
              <a:rPr lang="pl-PL" b="1" dirty="0">
                <a:ln w="50800"/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>
                <a:ln w="50800"/>
                <a:solidFill>
                  <a:schemeClr val="tx1"/>
                </a:solidFill>
                <a:latin typeface="+mj-lt"/>
              </a:rPr>
              <a:t>wpływy wschodnie: rosyjskie, tureckie, tatarskie, perskie w wyposażeniu</a:t>
            </a:r>
          </a:p>
          <a:p>
            <a:r>
              <a:rPr lang="pl-PL" dirty="0">
                <a:ln w="50800"/>
                <a:solidFill>
                  <a:schemeClr val="tx1"/>
                </a:solidFill>
                <a:latin typeface="+mj-lt"/>
              </a:rPr>
              <a:t>   wnętrz, w strojach, obyczajach i zdobnictwie </a:t>
            </a:r>
          </a:p>
          <a:p>
            <a:pPr>
              <a:buFontTx/>
              <a:buChar char="•"/>
            </a:pPr>
            <a:r>
              <a:rPr lang="pl-PL" dirty="0">
                <a:ln w="50800"/>
                <a:solidFill>
                  <a:schemeClr val="tx1"/>
                </a:solidFill>
                <a:latin typeface="+mj-lt"/>
              </a:rPr>
              <a:t> sarmatyzm</a:t>
            </a:r>
          </a:p>
          <a:p>
            <a:pPr>
              <a:buFontTx/>
              <a:buChar char="•"/>
            </a:pPr>
            <a:r>
              <a:rPr lang="pl-PL" dirty="0">
                <a:ln w="50800"/>
                <a:solidFill>
                  <a:schemeClr val="tx1"/>
                </a:solidFill>
                <a:latin typeface="+mj-lt"/>
              </a:rPr>
              <a:t> mesjanizm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4419600"/>
            <a:ext cx="8153400" cy="1752600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b="1" dirty="0">
                <a:ln w="50800"/>
                <a:solidFill>
                  <a:sysClr val="windowText" lastClr="000000"/>
                </a:solidFill>
              </a:rPr>
              <a:t>Sarmatyzm – </a:t>
            </a:r>
            <a:r>
              <a:rPr lang="pl-PL" dirty="0">
                <a:ln w="50800"/>
                <a:solidFill>
                  <a:sysClr val="windowText" lastClr="000000"/>
                </a:solidFill>
              </a:rPr>
              <a:t>prąd w kulturze polskiej od końca XVI w.  po połowy XVIII </a:t>
            </a:r>
            <a:r>
              <a:rPr lang="pl-PL" dirty="0" smtClean="0">
                <a:ln w="50800"/>
                <a:solidFill>
                  <a:sysClr val="windowText" lastClr="000000"/>
                </a:solidFill>
              </a:rPr>
              <a:t>w. Opierał </a:t>
            </a:r>
          </a:p>
          <a:p>
            <a:r>
              <a:rPr lang="pl-PL" dirty="0" smtClean="0">
                <a:ln w="50800"/>
                <a:solidFill>
                  <a:sysClr val="windowText" lastClr="000000"/>
                </a:solidFill>
              </a:rPr>
              <a:t>się </a:t>
            </a:r>
            <a:r>
              <a:rPr lang="pl-PL" dirty="0">
                <a:ln w="50800"/>
                <a:solidFill>
                  <a:sysClr val="windowText" lastClr="000000"/>
                </a:solidFill>
              </a:rPr>
              <a:t>na poglądzie historycznym, wywodzącym pochodzenie polskiej </a:t>
            </a:r>
          </a:p>
          <a:p>
            <a:r>
              <a:rPr lang="pl-PL" dirty="0">
                <a:ln w="50800"/>
                <a:solidFill>
                  <a:sysClr val="windowText" lastClr="000000"/>
                </a:solidFill>
              </a:rPr>
              <a:t>szlachty od starożytnego plemienia Sarmatów. Wierzono, że plemię to podbiło</a:t>
            </a:r>
          </a:p>
          <a:p>
            <a:r>
              <a:rPr lang="pl-PL" dirty="0">
                <a:ln w="50800"/>
                <a:solidFill>
                  <a:sysClr val="windowText" lastClr="000000"/>
                </a:solidFill>
              </a:rPr>
              <a:t>ludność miejscową, z której wzięli swój początek chłopi i mieszczanie.</a:t>
            </a:r>
          </a:p>
          <a:p>
            <a:r>
              <a:rPr lang="pl-PL" dirty="0">
                <a:ln w="50800"/>
                <a:solidFill>
                  <a:sysClr val="windowText" lastClr="000000"/>
                </a:solidFill>
              </a:rPr>
              <a:t>W kulturze sarmackiej przeciwstawiono wzorce narodowe kulturze </a:t>
            </a:r>
          </a:p>
          <a:p>
            <a:r>
              <a:rPr lang="pl-PL" dirty="0">
                <a:ln w="50800"/>
                <a:solidFill>
                  <a:sysClr val="windowText" lastClr="000000"/>
                </a:solidFill>
              </a:rPr>
              <a:t>zachodnioeuropejskiej.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1219200"/>
            <a:ext cx="8153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Mecenat królewski  - rozbudowano zamek królewski w Warszawie,</a:t>
            </a:r>
          </a:p>
          <a:p>
            <a:pPr algn="ctr"/>
            <a:r>
              <a:rPr lang="pl-PL"/>
              <a:t>wzniesiono pałac w Ujazdowie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pic>
        <p:nvPicPr>
          <p:cNvPr id="22532" name="Picture 4" descr="4_Warszawa-Zamek_Ujazdowski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6400800" cy="426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_Warszawa_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50768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" y="6172200"/>
            <a:ext cx="8153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Agrykola i Kanał Piaseczyński w zamku ujazdowskim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1219200"/>
            <a:ext cx="8153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Mecenat królewski  </a:t>
            </a:r>
            <a:r>
              <a:rPr lang="pl-PL" dirty="0" smtClean="0"/>
              <a:t>- Pałac w Wilanowie </a:t>
            </a:r>
            <a:endParaRPr lang="pl-PL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14876" y="6286520"/>
            <a:ext cx="4143404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http://</a:t>
            </a:r>
            <a:r>
              <a:rPr lang="pl-PL" sz="1200" dirty="0" smtClean="0"/>
              <a:t>pl.wikipedia.org/wiki/Palac_w_Wilanowie</a:t>
            </a:r>
            <a:endParaRPr lang="pl-PL" sz="1200" dirty="0"/>
          </a:p>
        </p:txBody>
      </p:sp>
      <p:pic>
        <p:nvPicPr>
          <p:cNvPr id="8194" name="Picture 2" descr="E:\Lena\Pictures\Barok w Polsce\Wilanów_Pa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817534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pic>
        <p:nvPicPr>
          <p:cNvPr id="9218" name="Picture 2" descr="E:\Lena\Pictures\Barok w Polsce\PalaceWila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7107237" cy="509587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714876" y="6286520"/>
            <a:ext cx="4143404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http://</a:t>
            </a:r>
            <a:r>
              <a:rPr lang="pl-PL" sz="1200" dirty="0" smtClean="0"/>
              <a:t>pl.wikipedia.org/wiki/Palac_w_Wilanowie</a:t>
            </a:r>
            <a:endParaRPr lang="pl-PL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86446" y="1219200"/>
            <a:ext cx="2900354" cy="42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 smtClean="0"/>
              <a:t>Pałac w Wilanowie 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5867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Pałac Branickich w Białymstoku</a:t>
            </a:r>
          </a:p>
        </p:txBody>
      </p:sp>
      <p:pic>
        <p:nvPicPr>
          <p:cNvPr id="1026" name="Picture 2" descr="E:\Lena\Pictures\Barok w Polsce\bil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72372" cy="448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 DOBY BAROKU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5867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Pałac Branickich w Białymstoku</a:t>
            </a:r>
          </a:p>
        </p:txBody>
      </p:sp>
      <p:pic>
        <p:nvPicPr>
          <p:cNvPr id="2050" name="Picture 2" descr="E:\Lena\Pictures\Barok w Polsce\bbf40ce5-228c-4299-88ee-23ffe779f96a_9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rzyztopor_maki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992667" cy="2909886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53000" y="152400"/>
            <a:ext cx="37338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</a:t>
            </a:r>
          </a:p>
          <a:p>
            <a:pPr algn="ctr"/>
            <a:r>
              <a:rPr lang="pl-PL"/>
              <a:t> DOBY BAROKU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0034" y="6215082"/>
            <a:ext cx="8153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Plan zamku </a:t>
            </a:r>
            <a:r>
              <a:rPr lang="pl-PL" dirty="0" err="1"/>
              <a:t>Krzyżtopór</a:t>
            </a:r>
            <a:r>
              <a:rPr lang="pl-PL" dirty="0"/>
              <a:t>, w świętokrzyskim</a:t>
            </a:r>
          </a:p>
        </p:txBody>
      </p:sp>
      <p:pic>
        <p:nvPicPr>
          <p:cNvPr id="3074" name="Picture 2" descr="E:\Lena\Pictures\Barok w Polsce\zdjęcia-lotnicze-Widok-na-ruiny-zamku-Krzyztopor-w-Ujezdz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357562"/>
            <a:ext cx="3962333" cy="2643206"/>
          </a:xfrm>
          <a:prstGeom prst="rect">
            <a:avLst/>
          </a:prstGeom>
          <a:noFill/>
        </p:spPr>
      </p:pic>
      <p:pic>
        <p:nvPicPr>
          <p:cNvPr id="3075" name="Picture 3" descr="E:\Lena\Pictures\Barok w Polsce\Krzyżtopór_sk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38943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53000" y="152400"/>
            <a:ext cx="37338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</a:t>
            </a:r>
          </a:p>
          <a:p>
            <a:pPr algn="ctr"/>
            <a:r>
              <a:rPr lang="pl-PL"/>
              <a:t> DOBY BAROKU</a:t>
            </a:r>
          </a:p>
        </p:txBody>
      </p:sp>
      <p:pic>
        <p:nvPicPr>
          <p:cNvPr id="4098" name="Picture 2" descr="E:\Lena\Pictures\Barok w Polsce\4128ed6b9bd2d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384123" cy="464347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6096000"/>
            <a:ext cx="8153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 smtClean="0"/>
              <a:t>Rekonstrukcja</a:t>
            </a:r>
          </a:p>
          <a:p>
            <a:pPr algn="ctr"/>
            <a:r>
              <a:rPr lang="pl-PL" sz="1200" dirty="0" smtClean="0"/>
              <a:t>http</a:t>
            </a:r>
            <a:r>
              <a:rPr lang="pl-PL" sz="1200" dirty="0" smtClean="0"/>
              <a:t>://www.skyscrapercity.com/showthread.php?t=507664&amp;page=18</a:t>
            </a:r>
            <a:endParaRPr lang="pl-PL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953000" y="152400"/>
            <a:ext cx="37338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6. ARCHITEKTURA  POLSKA</a:t>
            </a:r>
          </a:p>
          <a:p>
            <a:pPr algn="ctr"/>
            <a:r>
              <a:rPr lang="pl-PL"/>
              <a:t> DOBY BAROKU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00628" y="1357298"/>
            <a:ext cx="3643338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Dworki szlacheckie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57818" y="5786454"/>
            <a:ext cx="357190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http://</a:t>
            </a:r>
            <a:r>
              <a:rPr lang="pl-PL" sz="1200" dirty="0" smtClean="0"/>
              <a:t>wrower.pl/trasy/dolina-pradnika,t102.html</a:t>
            </a:r>
          </a:p>
          <a:p>
            <a:pPr algn="ctr"/>
            <a:r>
              <a:rPr lang="pl-PL" sz="1200" dirty="0" smtClean="0"/>
              <a:t>http://www.alblit.pl/viessmann/zdjecia/Referencje/Polska/Galerie/Bystrzanowice%20k.Czestochowy%20-%20Dworek%20Szlachecki%20(PUB)/original/IMG_8974.html</a:t>
            </a:r>
            <a:endParaRPr lang="pl-PL" sz="1200" dirty="0"/>
          </a:p>
        </p:txBody>
      </p:sp>
      <p:pic>
        <p:nvPicPr>
          <p:cNvPr id="5122" name="Picture 2" descr="E:\Lena\Pictures\Barok w Polsce\m_pl_dolina_pradnik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00594" cy="3000396"/>
          </a:xfrm>
          <a:prstGeom prst="rect">
            <a:avLst/>
          </a:prstGeom>
          <a:noFill/>
        </p:spPr>
      </p:pic>
      <p:pic>
        <p:nvPicPr>
          <p:cNvPr id="5123" name="Picture 3" descr="E:\Lena\Pictures\Barok w Polsce\m_pl_dolina_pradnik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557737" cy="3038491"/>
          </a:xfrm>
          <a:prstGeom prst="rect">
            <a:avLst/>
          </a:prstGeom>
          <a:noFill/>
        </p:spPr>
      </p:pic>
      <p:pic>
        <p:nvPicPr>
          <p:cNvPr id="5124" name="Picture 4" descr="E:\Lena\Pictures\Barok w Polsce\IMG_8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929304" cy="261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7. SZTUKA POLSKA DOBY BAROKU</a:t>
            </a:r>
          </a:p>
        </p:txBody>
      </p:sp>
      <p:pic>
        <p:nvPicPr>
          <p:cNvPr id="27651" name="Picture 3" descr="450px-Niepomucen_Pozn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571875" cy="47625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5943600"/>
            <a:ext cx="38862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Barokowa figura św. Jana Nepomucena </a:t>
            </a:r>
          </a:p>
          <a:p>
            <a:pPr algn="ctr"/>
            <a:r>
              <a:rPr lang="pl-PL" sz="1600" dirty="0"/>
              <a:t>na Starym Rynku w Poznaniu</a:t>
            </a:r>
          </a:p>
        </p:txBody>
      </p:sp>
      <p:pic>
        <p:nvPicPr>
          <p:cNvPr id="27653" name="Picture 5" descr="463px-SiemiginowskiJerzy_1680-5_MatkaBoskaZDzieciatk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3595688" cy="46482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0" y="5943600"/>
            <a:ext cx="38862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Jerzy Siemiginowski-Eleuter, </a:t>
            </a:r>
          </a:p>
          <a:p>
            <a:pPr algn="ctr"/>
            <a:r>
              <a:rPr lang="pl-PL" sz="1600"/>
              <a:t>Matka Boska z Dzieciątkiem, </a:t>
            </a:r>
          </a:p>
          <a:p>
            <a:pPr algn="ctr"/>
            <a:r>
              <a:rPr lang="pl-PL" sz="1600"/>
              <a:t>Muzeum Narodowe we Wrocławiu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1752600"/>
            <a:ext cx="86106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b="1" dirty="0"/>
              <a:t>Mesjanizm </a:t>
            </a:r>
            <a:r>
              <a:rPr lang="pl-PL" dirty="0"/>
              <a:t>– przekonanie, że szlachta polska ma do spełnienia „misję dziejową”,</a:t>
            </a:r>
          </a:p>
          <a:p>
            <a:pPr algn="ctr"/>
            <a:r>
              <a:rPr lang="pl-PL" dirty="0"/>
              <a:t>która polega na obronie katolicyzmu. Jest również ostoją wolności w Europie </a:t>
            </a:r>
          </a:p>
          <a:p>
            <a:pPr algn="ctr"/>
            <a:r>
              <a:rPr lang="pl-PL" dirty="0"/>
              <a:t>rządzonej przez monarchów absolutnych</a:t>
            </a:r>
          </a:p>
          <a:p>
            <a:pPr algn="ctr"/>
            <a:endParaRPr lang="pl-PL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228600"/>
            <a:ext cx="86106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>
                <a:solidFill>
                  <a:schemeClr val="tx1"/>
                </a:solidFill>
              </a:rPr>
              <a:t>2. IDEOLOGIA POLSKIEGO BAROKU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3581400"/>
            <a:ext cx="86106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Rzeczpospolita jest </a:t>
            </a: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b="1" dirty="0">
                <a:solidFill>
                  <a:schemeClr val="tx1"/>
                </a:solidFill>
              </a:rPr>
              <a:t>przedmurzem chrześcijaństwa”  </a:t>
            </a:r>
            <a:r>
              <a:rPr lang="pl-PL" dirty="0">
                <a:solidFill>
                  <a:srgbClr val="FF3300"/>
                </a:solidFill>
              </a:rPr>
              <a:t>-   </a:t>
            </a:r>
            <a:r>
              <a:rPr lang="pl-PL" dirty="0"/>
              <a:t>chroni Europę przed </a:t>
            </a:r>
          </a:p>
          <a:p>
            <a:pPr algn="ctr"/>
            <a:r>
              <a:rPr lang="pl-PL" dirty="0"/>
              <a:t>naporem</a:t>
            </a:r>
            <a:r>
              <a:rPr lang="pl-PL" dirty="0">
                <a:solidFill>
                  <a:srgbClr val="FF3300"/>
                </a:solidFill>
              </a:rPr>
              <a:t> </a:t>
            </a:r>
            <a:r>
              <a:rPr lang="pl-PL" dirty="0"/>
              <a:t>islamu  i innowierców. 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7. SZTUKA POLSKA DOBY BAROKU</a:t>
            </a:r>
          </a:p>
        </p:txBody>
      </p:sp>
      <p:pic>
        <p:nvPicPr>
          <p:cNvPr id="28675" name="Picture 3" descr="653px-Portret-trumienny-stanislawa-woys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581400" cy="3289300"/>
          </a:xfrm>
          <a:prstGeom prst="rect">
            <a:avLst/>
          </a:prstGeom>
          <a:noFill/>
        </p:spPr>
      </p:pic>
      <p:pic>
        <p:nvPicPr>
          <p:cNvPr id="28676" name="Picture 4" descr="Portret_trumienny_z_Olkus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3962400" cy="3284538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057400" y="5786454"/>
            <a:ext cx="4876800" cy="614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Portret trumienny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anislaw_Antoni_Szczuka_%281652_1654-1710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587750" cy="63246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114800" y="5486400"/>
            <a:ext cx="48768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Stanisław Antoni Szczuka </a:t>
            </a:r>
          </a:p>
          <a:p>
            <a:pPr algn="ctr"/>
            <a:r>
              <a:rPr lang="pl-PL"/>
              <a:t>w reprezentacyjnym czerwonym kontuszu</a:t>
            </a:r>
          </a:p>
          <a:p>
            <a:pPr algn="ctr"/>
            <a:r>
              <a:rPr lang="pl-PL"/>
              <a:t> tradycyjnym sarmackim stroju.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038600" y="2743200"/>
            <a:ext cx="51054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Kontusz</a:t>
            </a:r>
          </a:p>
          <a:p>
            <a:pPr algn="ctr"/>
            <a:r>
              <a:rPr lang="pl-PL" sz="1600" dirty="0"/>
              <a:t>szata wierzchnia, rodzaj płaszcza lub kamizelki, </a:t>
            </a:r>
          </a:p>
          <a:p>
            <a:pPr algn="ctr"/>
            <a:r>
              <a:rPr lang="pl-PL" sz="1600" dirty="0"/>
              <a:t>z charakterystycznymi tzw. wylotami, </a:t>
            </a:r>
          </a:p>
          <a:p>
            <a:pPr algn="ctr"/>
            <a:r>
              <a:rPr lang="pl-PL" sz="1600" dirty="0"/>
              <a:t>czyli rozciętymi od pachy do łokci rękawami, </a:t>
            </a:r>
          </a:p>
          <a:p>
            <a:pPr algn="ctr"/>
            <a:r>
              <a:rPr lang="pl-PL" sz="1600" dirty="0"/>
              <a:t>które albo luźno zwisały,</a:t>
            </a:r>
          </a:p>
          <a:p>
            <a:pPr algn="ctr"/>
            <a:r>
              <a:rPr lang="pl-PL" sz="1600" dirty="0"/>
              <a:t> albo, odrzucone do tyłu, odsłaniały żupan.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572000" y="457200"/>
            <a:ext cx="426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8. UBIÓR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leksander_Benedykt_Sobie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060825" cy="58674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24400" y="5715000"/>
            <a:ext cx="4267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Aleksander Benedykt Sobieski w żupanie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19600" y="1676400"/>
            <a:ext cx="47244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Żupan</a:t>
            </a:r>
          </a:p>
          <a:p>
            <a:pPr algn="ctr"/>
            <a:r>
              <a:rPr lang="pl-PL" sz="1600" dirty="0"/>
              <a:t>staropolska męska szata, bardzo długa suknia </a:t>
            </a:r>
          </a:p>
          <a:p>
            <a:pPr algn="ctr"/>
            <a:r>
              <a:rPr lang="pl-PL" sz="1600" dirty="0"/>
              <a:t>z rękawami, zapinana na rząd drobnych guzików, </a:t>
            </a:r>
          </a:p>
          <a:p>
            <a:pPr algn="ctr"/>
            <a:r>
              <a:rPr lang="pl-PL" sz="1600" dirty="0"/>
              <a:t>często dłuższa od kontusza, w żywych kolorach, </a:t>
            </a:r>
          </a:p>
          <a:p>
            <a:pPr algn="ctr"/>
            <a:r>
              <a:rPr lang="pl-PL" sz="1600" dirty="0"/>
              <a:t>z kosztownego materiału. </a:t>
            </a:r>
          </a:p>
          <a:p>
            <a:pPr algn="ctr"/>
            <a:r>
              <a:rPr lang="pl-PL" sz="1600" dirty="0"/>
              <a:t>Noszony przez szlachtę od XVII w.</a:t>
            </a:r>
          </a:p>
          <a:p>
            <a:pPr algn="ctr"/>
            <a:endParaRPr lang="pl-PL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24400" y="457200"/>
            <a:ext cx="426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8. UBIÓR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aclaw_Rzewuski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671888" cy="54864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67200" y="5715000"/>
            <a:ext cx="4648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Wacław Piotr Rzewuski </a:t>
            </a:r>
          </a:p>
          <a:p>
            <a:pPr algn="ctr"/>
            <a:r>
              <a:rPr lang="pl-PL"/>
              <a:t>przepasany pasem kontuszowym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67200" y="4191000"/>
            <a:ext cx="47244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Pas kontuszowy – długi (od 3 do 4,5 m) </a:t>
            </a:r>
          </a:p>
          <a:p>
            <a:pPr algn="ctr"/>
            <a:r>
              <a:rPr lang="pl-PL"/>
              <a:t>i szeroki (40 cm) pas noszony przez polską </a:t>
            </a:r>
          </a:p>
          <a:p>
            <a:pPr algn="ctr"/>
            <a:r>
              <a:rPr lang="pl-PL"/>
              <a:t>szlachtę do kontusza.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0" y="457200"/>
            <a:ext cx="426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8. UBIÓR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61px-Jan_Zamoy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273550" cy="55530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876800" y="5562600"/>
            <a:ext cx="3733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Jan Zamoyski w delii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00562" y="2143116"/>
            <a:ext cx="4495800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Delia</a:t>
            </a:r>
            <a:r>
              <a:rPr lang="pl-PL" dirty="0"/>
              <a:t> - element męskiego ubioru szlachty </a:t>
            </a:r>
          </a:p>
          <a:p>
            <a:pPr algn="ctr"/>
            <a:r>
              <a:rPr lang="pl-PL" dirty="0"/>
              <a:t>noszony na żupanie. </a:t>
            </a:r>
          </a:p>
          <a:p>
            <a:pPr algn="ctr"/>
            <a:r>
              <a:rPr lang="pl-PL" dirty="0"/>
              <a:t>Rodzaj płaszcza, </a:t>
            </a:r>
          </a:p>
          <a:p>
            <a:pPr algn="ctr"/>
            <a:r>
              <a:rPr lang="pl-PL" dirty="0"/>
              <a:t>w odróżnieniu od kontusza </a:t>
            </a:r>
          </a:p>
          <a:p>
            <a:pPr algn="ctr"/>
            <a:r>
              <a:rPr lang="pl-PL" dirty="0"/>
              <a:t>nie przepasywana,</a:t>
            </a:r>
          </a:p>
          <a:p>
            <a:pPr algn="ctr"/>
            <a:r>
              <a:rPr lang="pl-PL" dirty="0"/>
              <a:t> czasami noszona jak opończa – </a:t>
            </a:r>
          </a:p>
          <a:p>
            <a:pPr algn="ctr"/>
            <a:r>
              <a:rPr lang="pl-PL" dirty="0"/>
              <a:t>rozpięta i jedynie zarzucona na ramiona.</a:t>
            </a:r>
          </a:p>
          <a:p>
            <a:pPr algn="ctr"/>
            <a:r>
              <a:rPr lang="pl-PL" dirty="0"/>
              <a:t>Wykonana z wełny lub bardziej </a:t>
            </a:r>
          </a:p>
          <a:p>
            <a:pPr algn="ctr"/>
            <a:r>
              <a:rPr lang="pl-PL" dirty="0"/>
              <a:t>luksusowych materiałów, </a:t>
            </a:r>
          </a:p>
          <a:p>
            <a:pPr algn="ctr"/>
            <a:r>
              <a:rPr lang="pl-PL" dirty="0"/>
              <a:t>często wykańczana futrem.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24400" y="381000"/>
            <a:ext cx="426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8. UBIÓR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4862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76800" y="5562600"/>
            <a:ext cx="3733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Ubiór zachodni z końca XVII w.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304800"/>
            <a:ext cx="426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8. UBIÓR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1357298"/>
            <a:ext cx="8286808" cy="371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 Przekonanie, że szlachta pochodzi od legendarnego plemienia Sarmatów.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 Poczucie odrębności i wyższości szlachty nad pozostałymi stanami.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Konserwatyzm i obawa przed wszystkim co obce = ksenofobia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b="1" dirty="0" smtClean="0"/>
              <a:t>Cechy sarmaty</a:t>
            </a:r>
            <a:r>
              <a:rPr lang="pl-PL" dirty="0" smtClean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dirty="0" smtClean="0"/>
              <a:t> umiłowanie wolności,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równość szlachty w ramach stanu,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 gościnność,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wojowniczość, 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odwaga,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prawość,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dirty="0" smtClean="0"/>
              <a:t>dbałość o rodzinę,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Umiłowanie życia na wsi – życie sielankowe, </a:t>
            </a:r>
          </a:p>
          <a:p>
            <a:pPr lvl="1"/>
            <a:endParaRPr lang="pl-PL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0034" y="214290"/>
            <a:ext cx="821537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 smtClean="0"/>
              <a:t>9. IDEOLOGIA SARMACKA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96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>
                <a:solidFill>
                  <a:schemeClr val="tx1"/>
                </a:solidFill>
              </a:rPr>
              <a:t>3. UPADEK POLSKIEGO SZKOLNICTWA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1143000"/>
            <a:ext cx="81534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Przyczyny:</a:t>
            </a:r>
          </a:p>
          <a:p>
            <a:pPr>
              <a:buFontTx/>
              <a:buChar char="•"/>
            </a:pPr>
            <a:r>
              <a:rPr lang="pl-PL" dirty="0"/>
              <a:t> zniszczenia wojenne,</a:t>
            </a:r>
          </a:p>
          <a:p>
            <a:pPr>
              <a:buFontTx/>
              <a:buChar char="•"/>
            </a:pPr>
            <a:r>
              <a:rPr lang="pl-PL" dirty="0"/>
              <a:t> wyczerpanie gospodarcze kraju po wojnach</a:t>
            </a:r>
          </a:p>
          <a:p>
            <a:pPr>
              <a:buFontTx/>
              <a:buChar char="•"/>
            </a:pPr>
            <a:r>
              <a:rPr lang="pl-PL" dirty="0"/>
              <a:t> zmniejszenie zainteresowania Kościoła edukacją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2743200"/>
            <a:ext cx="81534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Cechy:</a:t>
            </a:r>
          </a:p>
          <a:p>
            <a:pPr>
              <a:buFontTx/>
              <a:buChar char="•"/>
            </a:pPr>
            <a:r>
              <a:rPr lang="pl-PL" dirty="0"/>
              <a:t> spadek liczby szkół parafialnych</a:t>
            </a:r>
          </a:p>
          <a:p>
            <a:pPr>
              <a:buFontTx/>
              <a:buChar char="•"/>
            </a:pPr>
            <a:r>
              <a:rPr lang="pl-PL" dirty="0"/>
              <a:t> obniżenie poziomu nauczania </a:t>
            </a:r>
          </a:p>
          <a:p>
            <a:pPr>
              <a:buFontTx/>
              <a:buChar char="•"/>
            </a:pPr>
            <a:r>
              <a:rPr lang="pl-PL" dirty="0"/>
              <a:t> wzrost liczby szkół średnich – kolegiów prowadzonych przez zakony jezuitów</a:t>
            </a:r>
          </a:p>
          <a:p>
            <a:r>
              <a:rPr lang="pl-PL" dirty="0"/>
              <a:t>  i pijarów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9600" y="4343400"/>
            <a:ext cx="8177242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Cel  kształcenia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/>
              <a:t>– wychowanie młodzieży w duchu przywiązania do katolicyzmu </a:t>
            </a:r>
          </a:p>
          <a:p>
            <a:r>
              <a:rPr lang="pl-PL" dirty="0"/>
              <a:t>i wolności szlacheckich.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2910" y="5500702"/>
            <a:ext cx="821537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/>
              <a:t>W Rzeczypospolitej istniały cztery </a:t>
            </a:r>
            <a:r>
              <a:rPr lang="pl-PL" b="1" dirty="0">
                <a:solidFill>
                  <a:schemeClr val="tx1"/>
                </a:solidFill>
              </a:rPr>
              <a:t>wyższe uczelnie</a:t>
            </a:r>
            <a:r>
              <a:rPr lang="pl-PL" dirty="0"/>
              <a:t>: w Krakowie, Wilnie, </a:t>
            </a:r>
          </a:p>
          <a:p>
            <a:r>
              <a:rPr lang="pl-PL" dirty="0"/>
              <a:t>w Zamościu i we Lwowie. Uczono w nich filozofii scholastycznej i teologii.</a:t>
            </a:r>
          </a:p>
          <a:p>
            <a:r>
              <a:rPr lang="pl-PL" dirty="0"/>
              <a:t>Szlachta chcąca się kształcić wyjeżdżała do Włoch, Francji lub  do Cesarstwa.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4. NAUKA POLSKA DOBY BAROKU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143000"/>
            <a:ext cx="81534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Jan Heweliusz  </a:t>
            </a:r>
            <a:r>
              <a:rPr lang="pl-PL" dirty="0"/>
              <a:t>-  astronom:</a:t>
            </a:r>
          </a:p>
          <a:p>
            <a:pPr>
              <a:buFontTx/>
              <a:buChar char="•"/>
            </a:pPr>
            <a:r>
              <a:rPr lang="pl-PL" dirty="0"/>
              <a:t> założył w Gdańsku obserwatorium astronomiczne</a:t>
            </a:r>
          </a:p>
          <a:p>
            <a:pPr>
              <a:buFontTx/>
              <a:buChar char="•"/>
            </a:pPr>
            <a:r>
              <a:rPr lang="pl-PL" dirty="0"/>
              <a:t> wykonał mapę Księżyca – twórca selenografii – nauki  zajmującej się opisem</a:t>
            </a:r>
          </a:p>
          <a:p>
            <a:r>
              <a:rPr lang="pl-PL" dirty="0"/>
              <a:t>  Księżyca </a:t>
            </a:r>
          </a:p>
        </p:txBody>
      </p:sp>
      <p:pic>
        <p:nvPicPr>
          <p:cNvPr id="9222" name="Picture 6" descr="479px-Johannes_Hevel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2743200" cy="3429000"/>
          </a:xfrm>
          <a:prstGeom prst="rect">
            <a:avLst/>
          </a:prstGeom>
          <a:noFill/>
        </p:spPr>
      </p:pic>
      <p:pic>
        <p:nvPicPr>
          <p:cNvPr id="9223" name="Picture 7" descr="656px-Hevelius_Map_of_the_Moon_1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810000" cy="3479800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9600" y="624840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400" dirty="0"/>
              <a:t>Jan Heweliusz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486400" y="6248400"/>
            <a:ext cx="2971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400"/>
              <a:t>Mapa Księżyca Heweliusza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1219200"/>
            <a:ext cx="81534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Kasper </a:t>
            </a:r>
            <a:r>
              <a:rPr lang="pl-PL" b="1" dirty="0" err="1">
                <a:solidFill>
                  <a:schemeClr val="tx1"/>
                </a:solidFill>
              </a:rPr>
              <a:t>Niesiecki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/>
              <a:t>– autor </a:t>
            </a:r>
            <a:r>
              <a:rPr lang="pl-PL" i="1" dirty="0"/>
              <a:t>„Kroniki Polskiej” </a:t>
            </a:r>
            <a:r>
              <a:rPr lang="pl-PL" dirty="0"/>
              <a:t>-  herbarza zawierającego informacje</a:t>
            </a:r>
          </a:p>
          <a:p>
            <a:r>
              <a:rPr lang="pl-PL" dirty="0"/>
              <a:t>                               o polskich rodach szlacheckich </a:t>
            </a:r>
            <a:r>
              <a:rPr lang="pl-PL" i="1" dirty="0"/>
              <a:t> </a:t>
            </a:r>
            <a:r>
              <a:rPr lang="pl-PL" dirty="0"/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4. NAUKA POLSKA DOBY BAROKU</a:t>
            </a:r>
          </a:p>
        </p:txBody>
      </p:sp>
      <p:pic>
        <p:nvPicPr>
          <p:cNvPr id="8198" name="Picture 6" descr="Niesiecki-herba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95600"/>
            <a:ext cx="214788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219200"/>
            <a:ext cx="81534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Benedykt Chmielowski </a:t>
            </a:r>
            <a:r>
              <a:rPr lang="pl-PL" dirty="0"/>
              <a:t>– autor encyklopedii „</a:t>
            </a:r>
            <a:r>
              <a:rPr lang="pl-PL" i="1" dirty="0"/>
              <a:t>Nowe Ateny”</a:t>
            </a:r>
            <a:r>
              <a:rPr lang="pl-PL" dirty="0"/>
              <a:t> . Oprócz informacji</a:t>
            </a:r>
          </a:p>
          <a:p>
            <a:r>
              <a:rPr lang="pl-PL" dirty="0"/>
              <a:t>                                        ciekawych zawierała również wiele przestarzałych.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1524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4. NAUKA POLSKA DOBY BAROKU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" y="31242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5. LITERATURA  POLSKA DOBY BAROKU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09600" y="4191000"/>
            <a:ext cx="81534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/>
              <a:t>Literatura głównie w języku polskim. tworzono również po łacinie. </a:t>
            </a:r>
          </a:p>
          <a:p>
            <a:r>
              <a:rPr lang="pl-PL" dirty="0"/>
              <a:t>W literaturze pojawiły się </a:t>
            </a:r>
            <a:r>
              <a:rPr lang="pl-PL" b="1" dirty="0">
                <a:solidFill>
                  <a:schemeClr val="tx1"/>
                </a:solidFill>
              </a:rPr>
              <a:t>makaronizmy.</a:t>
            </a:r>
          </a:p>
          <a:p>
            <a:r>
              <a:rPr lang="pl-PL" b="1" dirty="0">
                <a:solidFill>
                  <a:schemeClr val="tx1"/>
                </a:solidFill>
              </a:rPr>
              <a:t>Makaronizowaniem języka </a:t>
            </a:r>
            <a:r>
              <a:rPr lang="pl-PL" dirty="0"/>
              <a:t>nazywamy  wprowadzanie do </a:t>
            </a:r>
            <a:r>
              <a:rPr lang="pl-PL" dirty="0" smtClean="0"/>
              <a:t>polszczyzny słów </a:t>
            </a:r>
            <a:r>
              <a:rPr lang="pl-PL" dirty="0"/>
              <a:t>łacińskich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/>
              <a:t>używania łacińskich form gramatycznych.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3048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5. LITERATURA  POLSKA DOBY BAROKU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5720" y="1219200"/>
            <a:ext cx="8643998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Jan Andrzej Morsztyn </a:t>
            </a:r>
            <a:r>
              <a:rPr lang="pl-PL" dirty="0"/>
              <a:t>– pisał poematy dworskie, tłumaczył literaturę </a:t>
            </a:r>
            <a:r>
              <a:rPr lang="pl-PL" dirty="0" smtClean="0"/>
              <a:t>obcą </a:t>
            </a:r>
            <a:r>
              <a:rPr lang="pl-PL" dirty="0"/>
              <a:t>na język polski </a:t>
            </a:r>
          </a:p>
          <a:p>
            <a:r>
              <a:rPr lang="pl-PL" dirty="0"/>
              <a:t>W swoich poematach sławił życie dworskie i miłość. Był magnatem i </a:t>
            </a:r>
            <a:r>
              <a:rPr lang="pl-PL" dirty="0" smtClean="0"/>
              <a:t>dworzaninem </a:t>
            </a:r>
            <a:r>
              <a:rPr lang="pl-PL" dirty="0"/>
              <a:t>Jana III </a:t>
            </a:r>
            <a:endParaRPr lang="pl-PL" dirty="0" smtClean="0"/>
          </a:p>
          <a:p>
            <a:r>
              <a:rPr lang="pl-PL" dirty="0" smtClean="0"/>
              <a:t>Sobieskiego</a:t>
            </a:r>
            <a:r>
              <a:rPr lang="pl-PL" dirty="0"/>
              <a:t>. </a:t>
            </a:r>
          </a:p>
        </p:txBody>
      </p:sp>
      <p:pic>
        <p:nvPicPr>
          <p:cNvPr id="16390" name="Picture 6" descr="444px-Jan_Andrzej_Morszt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19400"/>
            <a:ext cx="1920875" cy="25908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00200" y="5715000"/>
            <a:ext cx="2362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400"/>
              <a:t>Jan Andrzej Morsztyn </a:t>
            </a:r>
          </a:p>
        </p:txBody>
      </p:sp>
      <p:pic>
        <p:nvPicPr>
          <p:cNvPr id="16392" name="Picture 8" descr="416px-POL_COA_Leliwa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1663700" cy="2395538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4000" y="5715000"/>
            <a:ext cx="1905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400"/>
              <a:t>Herb Leliwa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676400"/>
            <a:ext cx="8153400" cy="1038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Wacław Potocki </a:t>
            </a:r>
            <a:r>
              <a:rPr lang="pl-PL" dirty="0"/>
              <a:t>– autor „</a:t>
            </a:r>
            <a:r>
              <a:rPr lang="pl-PL" i="1" dirty="0"/>
              <a:t>Ogrodu fraszek”, „</a:t>
            </a:r>
            <a:r>
              <a:rPr lang="pl-PL" i="1" dirty="0" err="1"/>
              <a:t>Moralii</a:t>
            </a:r>
            <a:r>
              <a:rPr lang="pl-PL" dirty="0"/>
              <a:t>” – opisał blaski i </a:t>
            </a:r>
            <a:r>
              <a:rPr lang="pl-PL" dirty="0" smtClean="0"/>
              <a:t>cienie </a:t>
            </a:r>
            <a:r>
              <a:rPr lang="pl-PL" dirty="0"/>
              <a:t>życia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/>
              <a:t>                              szlachcica </a:t>
            </a:r>
            <a:r>
              <a:rPr lang="pl-PL" dirty="0"/>
              <a:t>ziemianina </a:t>
            </a:r>
          </a:p>
          <a:p>
            <a:r>
              <a:rPr lang="pl-PL" dirty="0" smtClean="0"/>
              <a:t>                             </a:t>
            </a:r>
            <a:r>
              <a:rPr lang="pl-PL" dirty="0"/>
              <a:t>–  autor  dzieła </a:t>
            </a:r>
            <a:r>
              <a:rPr lang="pl-PL" i="1" dirty="0"/>
              <a:t>„ Transakcja wojny chocimskiej”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304800"/>
            <a:ext cx="8153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5. LITERATURA  POLSKA DOBY BAROKU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1472" y="2928934"/>
            <a:ext cx="8153400" cy="923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 dirty="0">
                <a:solidFill>
                  <a:schemeClr val="tx1"/>
                </a:solidFill>
              </a:rPr>
              <a:t>Jan Chryzostom Pasek  </a:t>
            </a:r>
            <a:r>
              <a:rPr lang="pl-PL" dirty="0"/>
              <a:t>– autor „Pamiętników” opisujących barwnie </a:t>
            </a:r>
            <a:r>
              <a:rPr lang="pl-PL" dirty="0" smtClean="0"/>
              <a:t>losy  </a:t>
            </a:r>
            <a:r>
              <a:rPr lang="pl-PL" dirty="0"/>
              <a:t>żołnierza 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/>
              <a:t>                                        „</a:t>
            </a:r>
            <a:r>
              <a:rPr lang="pl-PL" dirty="0"/>
              <a:t>potopu szwedzkiego” i </a:t>
            </a:r>
            <a:r>
              <a:rPr lang="pl-PL" dirty="0" smtClean="0"/>
              <a:t>innych wojen drugiej połowy XVII w.</a:t>
            </a:r>
          </a:p>
          <a:p>
            <a:r>
              <a:rPr lang="pl-PL" dirty="0" smtClean="0"/>
              <a:t> </a:t>
            </a:r>
            <a:endParaRPr lang="pl-PL" i="1" dirty="0"/>
          </a:p>
        </p:txBody>
      </p:sp>
      <p:pic>
        <p:nvPicPr>
          <p:cNvPr id="11266" name="Picture 2" descr="E:\Lena\Pictures\Barok w Polsce\818_pas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1676400" cy="222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PresentationFormat>Pokaz na ekranie (4:3)</PresentationFormat>
  <Paragraphs>188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Barok w Polsce II Gim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 w Polsce II Gim</dc:title>
  <dc:creator>Lena</dc:creator>
  <cp:lastModifiedBy>Lena</cp:lastModifiedBy>
  <cp:revision>2</cp:revision>
  <dcterms:created xsi:type="dcterms:W3CDTF">2015-05-07T04:10:03Z</dcterms:created>
  <dcterms:modified xsi:type="dcterms:W3CDTF">2015-05-07T05:22:10Z</dcterms:modified>
</cp:coreProperties>
</file>